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4" r:id="rId2"/>
    <p:sldId id="256" r:id="rId3"/>
    <p:sldId id="265" r:id="rId4"/>
    <p:sldId id="266" r:id="rId5"/>
    <p:sldId id="267" r:id="rId6"/>
    <p:sldId id="268" r:id="rId7"/>
    <p:sldId id="269" r:id="rId8"/>
    <p:sldId id="259" r:id="rId9"/>
    <p:sldId id="262" r:id="rId10"/>
    <p:sldId id="270" r:id="rId11"/>
    <p:sldId id="271" r:id="rId12"/>
    <p:sldId id="276" r:id="rId13"/>
    <p:sldId id="272" r:id="rId14"/>
    <p:sldId id="277" r:id="rId15"/>
    <p:sldId id="278" r:id="rId16"/>
    <p:sldId id="279" r:id="rId17"/>
    <p:sldId id="263" r:id="rId18"/>
    <p:sldId id="258" r:id="rId19"/>
    <p:sldId id="275" r:id="rId2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162"/>
    <p:restoredTop sz="95994"/>
  </p:normalViewPr>
  <p:slideViewPr>
    <p:cSldViewPr snapToGrid="0" snapToObjects="1">
      <p:cViewPr>
        <p:scale>
          <a:sx n="105" d="100"/>
          <a:sy n="105" d="100"/>
        </p:scale>
        <p:origin x="-112" y="9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591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A6489-59D9-49CE-6E2E-3BD7D9361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9D32B8-A451-2416-B0E7-9EF90837D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FF4849-0E35-37FD-35B8-120F3D99D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74075-EB45-EFF3-C488-49F1ABDF8B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96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531E-B112-87F1-43B4-AC98DBF02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EF07DC-9934-5DB9-45B5-698A13FA6E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DE991E-F0B1-5495-BCD5-61B7DB005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2910F-CAED-99EF-CC94-7469B8D14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29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33D46-0C3C-76F7-FD14-77F0BA298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74A89E-BD8E-E2F8-6A3E-31CEF7D33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3CBB98-CEFC-11A1-3C06-A4149F939B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7CF61-7A7E-05FC-6A6F-F79993C931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08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46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heets.new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839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74" y="298450"/>
            <a:ext cx="2143125" cy="21431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205841" y="549487"/>
            <a:ext cx="2595262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Embark on IoT</a:t>
            </a:r>
            <a:endParaRPr lang="en-US" sz="2700" dirty="0"/>
          </a:p>
        </p:txBody>
      </p:sp>
      <p:sp>
        <p:nvSpPr>
          <p:cNvPr id="5" name="Text 1"/>
          <p:cNvSpPr/>
          <p:nvPr/>
        </p:nvSpPr>
        <p:spPr>
          <a:xfrm>
            <a:off x="3274371" y="1228724"/>
            <a:ext cx="445817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Hands-On Workshop with NodeMCU ESP8266</a:t>
            </a:r>
            <a:endParaRPr lang="en-US" sz="1575" dirty="0"/>
          </a:p>
        </p:txBody>
      </p:sp>
      <p:sp>
        <p:nvSpPr>
          <p:cNvPr id="6" name="Text 2"/>
          <p:cNvSpPr/>
          <p:nvPr/>
        </p:nvSpPr>
        <p:spPr>
          <a:xfrm>
            <a:off x="3357835" y="1743075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 to build and program your own Internet of Things devices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3357835" y="2057400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basic circuits to cloud-connected projects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3357835" y="2371725"/>
            <a:ext cx="429127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Beginner-friendly, hands-on approach</a:t>
            </a:r>
            <a:endParaRPr lang="en-US" sz="104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CA0140-99F0-5D0B-CAA8-14E8E5DDBFF8}"/>
              </a:ext>
            </a:extLst>
          </p:cNvPr>
          <p:cNvSpPr txBox="1"/>
          <p:nvPr/>
        </p:nvSpPr>
        <p:spPr>
          <a:xfrm>
            <a:off x="6096000" y="3670683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</a:t>
            </a:r>
          </a:p>
          <a:p>
            <a:r>
              <a:rPr lang="en-US" dirty="0">
                <a:solidFill>
                  <a:schemeClr val="bg1"/>
                </a:solidFill>
              </a:rPr>
              <a:t>    Dr. R. S. Rimal Isaac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rimalisaac@gmail.com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3-4: DHT11 &amp; OLED Display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000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3: The Digital Weather Station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00050" y="1193006"/>
            <a:ext cx="4114800" cy="3707606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07206" y="1300163"/>
            <a:ext cx="39004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507206" y="1528763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Read temperature and humidity data from the DHT11 sensor</a:t>
            </a:r>
            <a:endParaRPr lang="en-US" sz="83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6" y="1771650"/>
            <a:ext cx="2122336" cy="12858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07206" y="3093244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Temperature &amp; Humidity Sensor Module</a:t>
            </a:r>
            <a:endParaRPr lang="en-US" sz="732" dirty="0"/>
          </a:p>
        </p:txBody>
      </p:sp>
      <p:sp>
        <p:nvSpPr>
          <p:cNvPr id="10" name="Text 6"/>
          <p:cNvSpPr/>
          <p:nvPr/>
        </p:nvSpPr>
        <p:spPr>
          <a:xfrm>
            <a:off x="507206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Library:</a:t>
            </a:r>
            <a:endParaRPr lang="en-US" sz="942" dirty="0"/>
          </a:p>
        </p:txBody>
      </p:sp>
      <p:sp>
        <p:nvSpPr>
          <p:cNvPr id="11" name="Shape 7"/>
          <p:cNvSpPr/>
          <p:nvPr/>
        </p:nvSpPr>
        <p:spPr>
          <a:xfrm>
            <a:off x="507206" y="3643313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507206" y="3643313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44" y="3743325"/>
            <a:ext cx="100013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5525" y="3721894"/>
            <a:ext cx="10542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1819731" y="3721894"/>
            <a:ext cx="1560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by 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578644" y="3893344"/>
            <a:ext cx="4353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2514600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18" name="Shape 13"/>
          <p:cNvSpPr/>
          <p:nvPr/>
        </p:nvSpPr>
        <p:spPr>
          <a:xfrm>
            <a:off x="2518172" y="3646884"/>
            <a:ext cx="842181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4"/>
          <p:cNvSpPr/>
          <p:nvPr/>
        </p:nvSpPr>
        <p:spPr>
          <a:xfrm>
            <a:off x="2518172" y="3646884"/>
            <a:ext cx="84218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Pin</a:t>
            </a:r>
            <a:endParaRPr lang="en-US" sz="837" dirty="0"/>
          </a:p>
        </p:txBody>
      </p:sp>
      <p:sp>
        <p:nvSpPr>
          <p:cNvPr id="20" name="Shape 15"/>
          <p:cNvSpPr/>
          <p:nvPr/>
        </p:nvSpPr>
        <p:spPr>
          <a:xfrm>
            <a:off x="3360353" y="3646884"/>
            <a:ext cx="1043769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6"/>
          <p:cNvSpPr/>
          <p:nvPr/>
        </p:nvSpPr>
        <p:spPr>
          <a:xfrm>
            <a:off x="3360353" y="3646884"/>
            <a:ext cx="104376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2" name="Text 17"/>
          <p:cNvSpPr/>
          <p:nvPr/>
        </p:nvSpPr>
        <p:spPr>
          <a:xfrm>
            <a:off x="2518172" y="3904059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/ OUT</a:t>
            </a:r>
            <a:endParaRPr lang="en-US" sz="837" dirty="0"/>
          </a:p>
        </p:txBody>
      </p:sp>
      <p:sp>
        <p:nvSpPr>
          <p:cNvPr id="23" name="Text 18"/>
          <p:cNvSpPr/>
          <p:nvPr/>
        </p:nvSpPr>
        <p:spPr>
          <a:xfrm>
            <a:off x="3364176" y="3904059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D4 (GPIO2)</a:t>
            </a:r>
            <a:endParaRPr lang="en-US" sz="837" dirty="0"/>
          </a:p>
        </p:txBody>
      </p:sp>
      <p:sp>
        <p:nvSpPr>
          <p:cNvPr id="24" name="Text 19"/>
          <p:cNvSpPr/>
          <p:nvPr/>
        </p:nvSpPr>
        <p:spPr>
          <a:xfrm>
            <a:off x="2518172" y="4168378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25" name="Text 20"/>
          <p:cNvSpPr/>
          <p:nvPr/>
        </p:nvSpPr>
        <p:spPr>
          <a:xfrm>
            <a:off x="3364176" y="4168378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26" name="Text 21"/>
          <p:cNvSpPr/>
          <p:nvPr/>
        </p:nvSpPr>
        <p:spPr>
          <a:xfrm>
            <a:off x="2518172" y="4432697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7" name="Text 22"/>
          <p:cNvSpPr/>
          <p:nvPr/>
        </p:nvSpPr>
        <p:spPr>
          <a:xfrm>
            <a:off x="3364176" y="4432697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8" name="Text 23"/>
          <p:cNvSpPr/>
          <p:nvPr/>
        </p:nvSpPr>
        <p:spPr>
          <a:xfrm>
            <a:off x="46291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4: Information at a Glance</a:t>
            </a:r>
            <a:endParaRPr lang="en-US" sz="1350" dirty="0"/>
          </a:p>
        </p:txBody>
      </p:sp>
      <p:sp>
        <p:nvSpPr>
          <p:cNvPr id="29" name="Shape 24"/>
          <p:cNvSpPr/>
          <p:nvPr/>
        </p:nvSpPr>
        <p:spPr>
          <a:xfrm>
            <a:off x="4629150" y="1193006"/>
            <a:ext cx="4114800" cy="3768329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0" name="Text 25"/>
          <p:cNvSpPr/>
          <p:nvPr/>
        </p:nvSpPr>
        <p:spPr>
          <a:xfrm>
            <a:off x="4736306" y="1300163"/>
            <a:ext cx="39004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31" name="Text 26"/>
          <p:cNvSpPr/>
          <p:nvPr/>
        </p:nvSpPr>
        <p:spPr>
          <a:xfrm>
            <a:off x="4736306" y="1528763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Display sensor data on an OLED screen to create a standalone device</a:t>
            </a:r>
            <a:endParaRPr lang="en-US" sz="837" dirty="0"/>
          </a:p>
        </p:txBody>
      </p:sp>
      <p:sp>
        <p:nvSpPr>
          <p:cNvPr id="33" name="Text 27"/>
          <p:cNvSpPr/>
          <p:nvPr/>
        </p:nvSpPr>
        <p:spPr>
          <a:xfrm>
            <a:off x="4736306" y="3093244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0.91 inch I2C OLED Display</a:t>
            </a:r>
            <a:endParaRPr lang="en-US" sz="732" dirty="0"/>
          </a:p>
        </p:txBody>
      </p:sp>
      <p:sp>
        <p:nvSpPr>
          <p:cNvPr id="34" name="Text 28"/>
          <p:cNvSpPr/>
          <p:nvPr/>
        </p:nvSpPr>
        <p:spPr>
          <a:xfrm>
            <a:off x="4736306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35" name="Shape 29"/>
          <p:cNvSpPr/>
          <p:nvPr/>
        </p:nvSpPr>
        <p:spPr>
          <a:xfrm>
            <a:off x="4736306" y="3643313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0"/>
          <p:cNvSpPr/>
          <p:nvPr/>
        </p:nvSpPr>
        <p:spPr>
          <a:xfrm>
            <a:off x="4736306" y="3643313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3743325"/>
            <a:ext cx="100013" cy="114300"/>
          </a:xfrm>
          <a:prstGeom prst="rect">
            <a:avLst/>
          </a:prstGeom>
        </p:spPr>
      </p:pic>
      <p:sp>
        <p:nvSpPr>
          <p:cNvPr id="38" name="Text 31"/>
          <p:cNvSpPr/>
          <p:nvPr/>
        </p:nvSpPr>
        <p:spPr>
          <a:xfrm>
            <a:off x="4994625" y="3721894"/>
            <a:ext cx="11644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GFX Library</a:t>
            </a:r>
            <a:endParaRPr lang="en-US" sz="837" dirty="0"/>
          </a:p>
        </p:txBody>
      </p:sp>
      <p:pic>
        <p:nvPicPr>
          <p:cNvPr id="39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3914775"/>
            <a:ext cx="100013" cy="114300"/>
          </a:xfrm>
          <a:prstGeom prst="rect">
            <a:avLst/>
          </a:prstGeom>
        </p:spPr>
      </p:pic>
      <p:sp>
        <p:nvSpPr>
          <p:cNvPr id="40" name="Text 32"/>
          <p:cNvSpPr/>
          <p:nvPr/>
        </p:nvSpPr>
        <p:spPr>
          <a:xfrm>
            <a:off x="4994625" y="3893344"/>
            <a:ext cx="9777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SSD1306</a:t>
            </a:r>
            <a:endParaRPr lang="en-US" sz="837" dirty="0"/>
          </a:p>
        </p:txBody>
      </p:sp>
      <p:sp>
        <p:nvSpPr>
          <p:cNvPr id="41" name="Text 33"/>
          <p:cNvSpPr/>
          <p:nvPr/>
        </p:nvSpPr>
        <p:spPr>
          <a:xfrm>
            <a:off x="6743700" y="337185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 (I2C):</a:t>
            </a:r>
            <a:endParaRPr lang="en-US" sz="942" dirty="0"/>
          </a:p>
        </p:txBody>
      </p:sp>
      <p:sp>
        <p:nvSpPr>
          <p:cNvPr id="42" name="Shape 34"/>
          <p:cNvSpPr/>
          <p:nvPr/>
        </p:nvSpPr>
        <p:spPr>
          <a:xfrm>
            <a:off x="6747272" y="3646884"/>
            <a:ext cx="87614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35"/>
          <p:cNvSpPr/>
          <p:nvPr/>
        </p:nvSpPr>
        <p:spPr>
          <a:xfrm>
            <a:off x="6747272" y="3646884"/>
            <a:ext cx="87614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44" name="Shape 36"/>
          <p:cNvSpPr/>
          <p:nvPr/>
        </p:nvSpPr>
        <p:spPr>
          <a:xfrm>
            <a:off x="7621209" y="3646884"/>
            <a:ext cx="1012013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Text 37"/>
          <p:cNvSpPr/>
          <p:nvPr/>
        </p:nvSpPr>
        <p:spPr>
          <a:xfrm>
            <a:off x="7621209" y="3646884"/>
            <a:ext cx="1012013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46" name="Text 38"/>
          <p:cNvSpPr/>
          <p:nvPr/>
        </p:nvSpPr>
        <p:spPr>
          <a:xfrm>
            <a:off x="6747272" y="3920257"/>
            <a:ext cx="875556" cy="23192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SCL/SCK</a:t>
            </a:r>
            <a:endParaRPr lang="en-US" sz="837" dirty="0"/>
          </a:p>
        </p:txBody>
      </p:sp>
      <p:sp>
        <p:nvSpPr>
          <p:cNvPr id="47" name="Text 39"/>
          <p:cNvSpPr/>
          <p:nvPr/>
        </p:nvSpPr>
        <p:spPr>
          <a:xfrm>
            <a:off x="7622828" y="3904059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48" name="Text 40"/>
          <p:cNvSpPr/>
          <p:nvPr/>
        </p:nvSpPr>
        <p:spPr>
          <a:xfrm>
            <a:off x="6747272" y="4168378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SDA</a:t>
            </a:r>
            <a:endParaRPr lang="en-US" sz="837" dirty="0"/>
          </a:p>
        </p:txBody>
      </p:sp>
      <p:sp>
        <p:nvSpPr>
          <p:cNvPr id="49" name="Text 41"/>
          <p:cNvSpPr/>
          <p:nvPr/>
        </p:nvSpPr>
        <p:spPr>
          <a:xfrm>
            <a:off x="7622828" y="4168378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sp>
        <p:nvSpPr>
          <p:cNvPr id="50" name="Text 42"/>
          <p:cNvSpPr/>
          <p:nvPr/>
        </p:nvSpPr>
        <p:spPr>
          <a:xfrm>
            <a:off x="6747272" y="4432697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VCC</a:t>
            </a:r>
            <a:endParaRPr lang="en-US" sz="837" dirty="0"/>
          </a:p>
        </p:txBody>
      </p:sp>
      <p:sp>
        <p:nvSpPr>
          <p:cNvPr id="51" name="Text 43"/>
          <p:cNvSpPr/>
          <p:nvPr/>
        </p:nvSpPr>
        <p:spPr>
          <a:xfrm>
            <a:off x="7622828" y="4432697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2" name="Text 44"/>
          <p:cNvSpPr/>
          <p:nvPr/>
        </p:nvSpPr>
        <p:spPr>
          <a:xfrm>
            <a:off x="6747272" y="4697016"/>
            <a:ext cx="87555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OLED GND</a:t>
            </a:r>
            <a:endParaRPr lang="en-US" sz="837" dirty="0"/>
          </a:p>
        </p:txBody>
      </p:sp>
      <p:sp>
        <p:nvSpPr>
          <p:cNvPr id="53" name="Text 45"/>
          <p:cNvSpPr/>
          <p:nvPr/>
        </p:nvSpPr>
        <p:spPr>
          <a:xfrm>
            <a:off x="7622828" y="4697016"/>
            <a:ext cx="101039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7687CC-D010-980F-12BF-24BBA6316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33056" r="7778" b="39861"/>
          <a:stretch>
            <a:fillRect/>
          </a:stretch>
        </p:blipFill>
        <p:spPr bwMode="auto">
          <a:xfrm>
            <a:off x="5050578" y="1804072"/>
            <a:ext cx="3157644" cy="104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5-6: Buzzer &amp; MPU-6050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000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5: Creating Alerts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00050" y="1193006"/>
            <a:ext cx="4114800" cy="32289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07206" y="1300163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507206" y="1528763"/>
            <a:ext cx="189309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the Piezo Buzzer to create an audible alert when temperature exceeds a threshold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507206" y="21288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510778" y="2403872"/>
            <a:ext cx="876588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10778" y="2403872"/>
            <a:ext cx="876588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11" name="Shape 8"/>
          <p:cNvSpPr/>
          <p:nvPr/>
        </p:nvSpPr>
        <p:spPr>
          <a:xfrm>
            <a:off x="1387366" y="2403872"/>
            <a:ext cx="100936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387366" y="2403872"/>
            <a:ext cx="100936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510778" y="2661047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 DATA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1391217" y="2661047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D4 (GPIO2)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510778" y="2925366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Buzzer +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1391217" y="2925366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D5 (GPIO14)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510778" y="3189684"/>
            <a:ext cx="88043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Buzzer -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1391217" y="3189684"/>
            <a:ext cx="100551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1371600"/>
            <a:ext cx="1893094" cy="1285875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2514600" y="2693194"/>
            <a:ext cx="18930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Piezo Buzzer Module</a:t>
            </a:r>
            <a:endParaRPr lang="en-US" sz="732" dirty="0"/>
          </a:p>
        </p:txBody>
      </p:sp>
      <p:sp>
        <p:nvSpPr>
          <p:cNvPr id="24" name="Text 20"/>
          <p:cNvSpPr/>
          <p:nvPr/>
        </p:nvSpPr>
        <p:spPr>
          <a:xfrm>
            <a:off x="4629150" y="814388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6: Shake, Rattle, and Roll</a:t>
            </a:r>
            <a:endParaRPr lang="en-US" sz="1350" dirty="0"/>
          </a:p>
        </p:txBody>
      </p:sp>
      <p:sp>
        <p:nvSpPr>
          <p:cNvPr id="25" name="Shape 21"/>
          <p:cNvSpPr/>
          <p:nvPr/>
        </p:nvSpPr>
        <p:spPr>
          <a:xfrm>
            <a:off x="4629150" y="1193006"/>
            <a:ext cx="4114800" cy="35718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2"/>
          <p:cNvSpPr/>
          <p:nvPr/>
        </p:nvSpPr>
        <p:spPr>
          <a:xfrm>
            <a:off x="4736306" y="1300163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27" name="Text 23"/>
          <p:cNvSpPr/>
          <p:nvPr/>
        </p:nvSpPr>
        <p:spPr>
          <a:xfrm>
            <a:off x="4736306" y="1528763"/>
            <a:ext cx="1893094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Interface with the MPU-6050, a 3-axis accelerometer and 3-axis gyroscope sensor</a:t>
            </a:r>
            <a:endParaRPr lang="en-US" sz="837" dirty="0"/>
          </a:p>
        </p:txBody>
      </p:sp>
      <p:sp>
        <p:nvSpPr>
          <p:cNvPr id="28" name="Text 24"/>
          <p:cNvSpPr/>
          <p:nvPr/>
        </p:nvSpPr>
        <p:spPr>
          <a:xfrm>
            <a:off x="4736306" y="21288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29" name="Shape 25"/>
          <p:cNvSpPr/>
          <p:nvPr/>
        </p:nvSpPr>
        <p:spPr>
          <a:xfrm>
            <a:off x="4736306" y="2400300"/>
            <a:ext cx="1893094" cy="485775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6"/>
          <p:cNvSpPr/>
          <p:nvPr/>
        </p:nvSpPr>
        <p:spPr>
          <a:xfrm>
            <a:off x="4736306" y="2400300"/>
            <a:ext cx="28575" cy="485775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2500313"/>
            <a:ext cx="100013" cy="114300"/>
          </a:xfrm>
          <a:prstGeom prst="rect">
            <a:avLst/>
          </a:prstGeom>
        </p:spPr>
      </p:pic>
      <p:sp>
        <p:nvSpPr>
          <p:cNvPr id="32" name="Text 27"/>
          <p:cNvSpPr/>
          <p:nvPr/>
        </p:nvSpPr>
        <p:spPr>
          <a:xfrm>
            <a:off x="4994625" y="2478881"/>
            <a:ext cx="10331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MPU6050</a:t>
            </a:r>
            <a:endParaRPr lang="en-US" sz="837" dirty="0"/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744" y="2671763"/>
            <a:ext cx="100013" cy="114300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4994625" y="2650331"/>
            <a:ext cx="1335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Unified Sensor</a:t>
            </a:r>
            <a:endParaRPr lang="en-US" sz="837" dirty="0"/>
          </a:p>
        </p:txBody>
      </p:sp>
      <p:sp>
        <p:nvSpPr>
          <p:cNvPr id="35" name="Text 29"/>
          <p:cNvSpPr/>
          <p:nvPr/>
        </p:nvSpPr>
        <p:spPr>
          <a:xfrm>
            <a:off x="4736306" y="2971800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36" name="Shape 30"/>
          <p:cNvSpPr/>
          <p:nvPr/>
        </p:nvSpPr>
        <p:spPr>
          <a:xfrm>
            <a:off x="4739878" y="3246834"/>
            <a:ext cx="922883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31"/>
          <p:cNvSpPr/>
          <p:nvPr/>
        </p:nvSpPr>
        <p:spPr>
          <a:xfrm>
            <a:off x="4739878" y="3246834"/>
            <a:ext cx="922883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MPU-6050</a:t>
            </a:r>
            <a:endParaRPr lang="en-US" sz="837" dirty="0"/>
          </a:p>
        </p:txBody>
      </p:sp>
      <p:sp>
        <p:nvSpPr>
          <p:cNvPr id="38" name="Shape 32"/>
          <p:cNvSpPr/>
          <p:nvPr/>
        </p:nvSpPr>
        <p:spPr>
          <a:xfrm>
            <a:off x="5660194" y="3246834"/>
            <a:ext cx="965634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33"/>
          <p:cNvSpPr/>
          <p:nvPr/>
        </p:nvSpPr>
        <p:spPr>
          <a:xfrm>
            <a:off x="5660194" y="3246834"/>
            <a:ext cx="96563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</a:t>
            </a:r>
            <a:endParaRPr lang="en-US" sz="837" dirty="0"/>
          </a:p>
        </p:txBody>
      </p:sp>
      <p:sp>
        <p:nvSpPr>
          <p:cNvPr id="40" name="Text 34"/>
          <p:cNvSpPr/>
          <p:nvPr/>
        </p:nvSpPr>
        <p:spPr>
          <a:xfrm>
            <a:off x="4739878" y="3504009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41" name="Text 35"/>
          <p:cNvSpPr/>
          <p:nvPr/>
        </p:nvSpPr>
        <p:spPr>
          <a:xfrm>
            <a:off x="5657627" y="3504009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42" name="Text 36"/>
          <p:cNvSpPr/>
          <p:nvPr/>
        </p:nvSpPr>
        <p:spPr>
          <a:xfrm>
            <a:off x="4739878" y="3768328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43" name="Text 37"/>
          <p:cNvSpPr/>
          <p:nvPr/>
        </p:nvSpPr>
        <p:spPr>
          <a:xfrm>
            <a:off x="5657627" y="3768328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44" name="Text 38"/>
          <p:cNvSpPr/>
          <p:nvPr/>
        </p:nvSpPr>
        <p:spPr>
          <a:xfrm>
            <a:off x="4739878" y="4032647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SCL</a:t>
            </a:r>
            <a:endParaRPr lang="en-US" sz="837" dirty="0"/>
          </a:p>
        </p:txBody>
      </p:sp>
      <p:sp>
        <p:nvSpPr>
          <p:cNvPr id="45" name="Text 39"/>
          <p:cNvSpPr/>
          <p:nvPr/>
        </p:nvSpPr>
        <p:spPr>
          <a:xfrm>
            <a:off x="5657627" y="4032647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46" name="Text 40"/>
          <p:cNvSpPr/>
          <p:nvPr/>
        </p:nvSpPr>
        <p:spPr>
          <a:xfrm>
            <a:off x="4739878" y="4296966"/>
            <a:ext cx="917749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SDA</a:t>
            </a:r>
            <a:endParaRPr lang="en-US" sz="837" dirty="0"/>
          </a:p>
        </p:txBody>
      </p:sp>
      <p:sp>
        <p:nvSpPr>
          <p:cNvPr id="47" name="Text 41"/>
          <p:cNvSpPr/>
          <p:nvPr/>
        </p:nvSpPr>
        <p:spPr>
          <a:xfrm>
            <a:off x="5657627" y="4296966"/>
            <a:ext cx="968201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pic>
        <p:nvPicPr>
          <p:cNvPr id="48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00" y="1371600"/>
            <a:ext cx="1893094" cy="1285875"/>
          </a:xfrm>
          <a:prstGeom prst="rect">
            <a:avLst/>
          </a:prstGeom>
        </p:spPr>
      </p:pic>
      <p:sp>
        <p:nvSpPr>
          <p:cNvPr id="49" name="Text 42"/>
          <p:cNvSpPr/>
          <p:nvPr/>
        </p:nvSpPr>
        <p:spPr>
          <a:xfrm>
            <a:off x="6743700" y="2693194"/>
            <a:ext cx="18930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MPU-6050 Gyroscope/Accelerometer</a:t>
            </a:r>
            <a:endParaRPr lang="en-US" sz="732" dirty="0"/>
          </a:p>
        </p:txBody>
      </p:sp>
      <p:sp>
        <p:nvSpPr>
          <p:cNvPr id="50" name="Text 43"/>
          <p:cNvSpPr/>
          <p:nvPr/>
        </p:nvSpPr>
        <p:spPr>
          <a:xfrm>
            <a:off x="6743700" y="2928938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942" dirty="0"/>
          </a:p>
        </p:txBody>
      </p:sp>
      <p:sp>
        <p:nvSpPr>
          <p:cNvPr id="51" name="Text 44"/>
          <p:cNvSpPr/>
          <p:nvPr/>
        </p:nvSpPr>
        <p:spPr>
          <a:xfrm>
            <a:off x="6743700" y="3157538"/>
            <a:ext cx="1893094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Serial Monitor will display acceleration (m/s²) and gyroscope (rad/s) values for all three axes (X, Y, Z). When you tilt or move the sensor, you'll see the values change dramatically.</a:t>
            </a:r>
            <a:endParaRPr lang="en-US" sz="83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AD2B7-EC65-493C-7D16-B1971511E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2E0C258-48F0-7D40-9E25-F74D23359B3C}"/>
              </a:ext>
            </a:extLst>
          </p:cNvPr>
          <p:cNvSpPr/>
          <p:nvPr/>
        </p:nvSpPr>
        <p:spPr>
          <a:xfrm>
            <a:off x="2114600" y="322819"/>
            <a:ext cx="4914808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7: Air Quality Monitoring</a:t>
            </a:r>
            <a:endParaRPr lang="en-US" sz="2025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C069506-067B-4492-FE39-10AEC9500B9C}"/>
              </a:ext>
            </a:extLst>
          </p:cNvPr>
          <p:cNvSpPr/>
          <p:nvPr/>
        </p:nvSpPr>
        <p:spPr>
          <a:xfrm>
            <a:off x="3529752" y="1131383"/>
            <a:ext cx="2172069" cy="250710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7: Air Quality</a:t>
            </a:r>
            <a:endParaRPr lang="en-US" sz="135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52A82F35-AA61-C2FB-E367-922340B01F80}"/>
              </a:ext>
            </a:extLst>
          </p:cNvPr>
          <p:cNvSpPr/>
          <p:nvPr/>
        </p:nvSpPr>
        <p:spPr>
          <a:xfrm>
            <a:off x="2399931" y="1485614"/>
            <a:ext cx="4114800" cy="3228975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50D84EA-CDEA-2308-2290-0CC5F61B10FF}"/>
              </a:ext>
            </a:extLst>
          </p:cNvPr>
          <p:cNvSpPr/>
          <p:nvPr/>
        </p:nvSpPr>
        <p:spPr>
          <a:xfrm>
            <a:off x="2507087" y="1592771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942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472584A-8B92-F241-DE97-A86D2E0ACF93}"/>
              </a:ext>
            </a:extLst>
          </p:cNvPr>
          <p:cNvSpPr/>
          <p:nvPr/>
        </p:nvSpPr>
        <p:spPr>
          <a:xfrm>
            <a:off x="2507087" y="1940047"/>
            <a:ext cx="1893094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900" dirty="0"/>
              <a:t>To detect a wide range of gases, making it ideal for air quality monitoring.</a:t>
            </a:r>
            <a:endParaRPr lang="en-US" sz="837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21970FE-9C38-59BC-F047-9A79225A2432}"/>
              </a:ext>
            </a:extLst>
          </p:cNvPr>
          <p:cNvSpPr/>
          <p:nvPr/>
        </p:nvSpPr>
        <p:spPr>
          <a:xfrm>
            <a:off x="2507087" y="2421446"/>
            <a:ext cx="189309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942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F5DFA3FA-331A-A32D-00FC-82A00CF9EA61}"/>
              </a:ext>
            </a:extLst>
          </p:cNvPr>
          <p:cNvSpPr/>
          <p:nvPr/>
        </p:nvSpPr>
        <p:spPr>
          <a:xfrm>
            <a:off x="2510659" y="2696480"/>
            <a:ext cx="876588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4893F2F6-6549-7E7B-738D-52CCF6D3997E}"/>
              </a:ext>
            </a:extLst>
          </p:cNvPr>
          <p:cNvSpPr/>
          <p:nvPr/>
        </p:nvSpPr>
        <p:spPr>
          <a:xfrm>
            <a:off x="2510659" y="2696480"/>
            <a:ext cx="876588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</a:t>
            </a:r>
            <a:endParaRPr lang="en-US" sz="837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71AC5660-6EA9-636D-D7BD-D6C361E0AA16}"/>
              </a:ext>
            </a:extLst>
          </p:cNvPr>
          <p:cNvSpPr/>
          <p:nvPr/>
        </p:nvSpPr>
        <p:spPr>
          <a:xfrm>
            <a:off x="3387247" y="2696480"/>
            <a:ext cx="1009362" cy="264319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15188C70-E759-C0F1-649D-90180DC41507}"/>
              </a:ext>
            </a:extLst>
          </p:cNvPr>
          <p:cNvSpPr/>
          <p:nvPr/>
        </p:nvSpPr>
        <p:spPr>
          <a:xfrm>
            <a:off x="3387247" y="2696480"/>
            <a:ext cx="1009362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85AEFA21-4D36-BC95-53C1-3E4E7AE205A7}"/>
              </a:ext>
            </a:extLst>
          </p:cNvPr>
          <p:cNvSpPr/>
          <p:nvPr/>
        </p:nvSpPr>
        <p:spPr>
          <a:xfrm>
            <a:off x="5304277" y="2934558"/>
            <a:ext cx="795089" cy="1126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Gas Sensor Module</a:t>
            </a:r>
            <a:endParaRPr lang="en-US" sz="732" dirty="0"/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6D23989D-E5FA-5800-2EB7-373B9834661D}"/>
              </a:ext>
            </a:extLst>
          </p:cNvPr>
          <p:cNvSpPr/>
          <p:nvPr/>
        </p:nvSpPr>
        <p:spPr>
          <a:xfrm>
            <a:off x="2507087" y="3019859"/>
            <a:ext cx="846004" cy="23192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53" name="Text 18">
            <a:extLst>
              <a:ext uri="{FF2B5EF4-FFF2-40B4-BE49-F238E27FC236}">
                <a16:creationId xmlns:a16="http://schemas.microsoft.com/office/drawing/2014/main" id="{1CED6B0E-3761-06AA-872B-A2EEE8DDD78E}"/>
              </a:ext>
            </a:extLst>
          </p:cNvPr>
          <p:cNvSpPr/>
          <p:nvPr/>
        </p:nvSpPr>
        <p:spPr>
          <a:xfrm>
            <a:off x="3353091" y="3019859"/>
            <a:ext cx="1039946" cy="231923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54" name="Text 19">
            <a:extLst>
              <a:ext uri="{FF2B5EF4-FFF2-40B4-BE49-F238E27FC236}">
                <a16:creationId xmlns:a16="http://schemas.microsoft.com/office/drawing/2014/main" id="{C6A017E4-DE81-3016-49EC-35D95C891FC5}"/>
              </a:ext>
            </a:extLst>
          </p:cNvPr>
          <p:cNvSpPr/>
          <p:nvPr/>
        </p:nvSpPr>
        <p:spPr>
          <a:xfrm>
            <a:off x="2507087" y="3267980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</a:t>
            </a:r>
            <a:endParaRPr lang="en-US" sz="837" dirty="0"/>
          </a:p>
        </p:txBody>
      </p:sp>
      <p:sp>
        <p:nvSpPr>
          <p:cNvPr id="55" name="Text 20">
            <a:extLst>
              <a:ext uri="{FF2B5EF4-FFF2-40B4-BE49-F238E27FC236}">
                <a16:creationId xmlns:a16="http://schemas.microsoft.com/office/drawing/2014/main" id="{D83DE54D-8F63-1264-A23C-1C8A1F1338B2}"/>
              </a:ext>
            </a:extLst>
          </p:cNvPr>
          <p:cNvSpPr/>
          <p:nvPr/>
        </p:nvSpPr>
        <p:spPr>
          <a:xfrm>
            <a:off x="3353091" y="3267980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6" name="Text 21">
            <a:extLst>
              <a:ext uri="{FF2B5EF4-FFF2-40B4-BE49-F238E27FC236}">
                <a16:creationId xmlns:a16="http://schemas.microsoft.com/office/drawing/2014/main" id="{7B80D11B-B926-34BF-BCD8-8E4CF215699A}"/>
              </a:ext>
            </a:extLst>
          </p:cNvPr>
          <p:cNvSpPr/>
          <p:nvPr/>
        </p:nvSpPr>
        <p:spPr>
          <a:xfrm>
            <a:off x="2507087" y="3532299"/>
            <a:ext cx="846004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57" name="Text 22">
            <a:extLst>
              <a:ext uri="{FF2B5EF4-FFF2-40B4-BE49-F238E27FC236}">
                <a16:creationId xmlns:a16="http://schemas.microsoft.com/office/drawing/2014/main" id="{CBD7F374-C45E-8581-5030-88458F241E51}"/>
              </a:ext>
            </a:extLst>
          </p:cNvPr>
          <p:cNvSpPr/>
          <p:nvPr/>
        </p:nvSpPr>
        <p:spPr>
          <a:xfrm>
            <a:off x="3353091" y="3532299"/>
            <a:ext cx="1039946" cy="264319"/>
          </a:xfrm>
          <a:prstGeom prst="rect">
            <a:avLst/>
          </a:prstGeom>
          <a:noFill/>
          <a:ln/>
        </p:spPr>
        <p:txBody>
          <a:bodyPr wrap="square" lIns="51054" tIns="51054" rIns="51054" bIns="51054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1026" name="Picture 2" descr="Gas Level Monitor On Internet Using ESP8266 &amp; Gas Sensor">
            <a:extLst>
              <a:ext uri="{FF2B5EF4-FFF2-40B4-BE49-F238E27FC236}">
                <a16:creationId xmlns:a16="http://schemas.microsoft.com/office/drawing/2014/main" id="{72EA53B2-6D3F-308B-86AA-F92AF0CEC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61"/>
          <a:stretch>
            <a:fillRect/>
          </a:stretch>
        </p:blipFill>
        <p:spPr bwMode="auto">
          <a:xfrm>
            <a:off x="4881883" y="1457102"/>
            <a:ext cx="1287661" cy="146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134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76500" y="251382"/>
            <a:ext cx="4591001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8: Your First IoT Project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30510" y="742950"/>
            <a:ext cx="4183363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Connecting to the Internet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330510" y="1121569"/>
            <a:ext cx="4183363" cy="4021930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16235" y="1207294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416235" y="1435894"/>
            <a:ext cx="40119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 your device to the Internet and send temperature and humidity data to ThingSpeak.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416235" y="1864519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 Setup: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416235" y="2093119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16235" y="2093119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732" dirty="0"/>
          </a:p>
        </p:txBody>
      </p:sp>
      <p:sp>
        <p:nvSpPr>
          <p:cNvPr id="11" name="Text 8"/>
          <p:cNvSpPr/>
          <p:nvPr/>
        </p:nvSpPr>
        <p:spPr>
          <a:xfrm>
            <a:off x="659123" y="2100263"/>
            <a:ext cx="1667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ThingSpeak Account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659123" y="2271713"/>
            <a:ext cx="5686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 up at 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1227776" y="2271713"/>
            <a:ext cx="8888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ThingSpeak.com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416235" y="2507456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416235" y="2507456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732" dirty="0"/>
          </a:p>
        </p:txBody>
      </p:sp>
      <p:sp>
        <p:nvSpPr>
          <p:cNvPr id="16" name="Text 13"/>
          <p:cNvSpPr/>
          <p:nvPr/>
        </p:nvSpPr>
        <p:spPr>
          <a:xfrm>
            <a:off x="659123" y="2514600"/>
            <a:ext cx="12599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New Channel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659123" y="2678906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Click on "Channels" → "New Channel"</a:t>
            </a:r>
            <a:endParaRPr lang="en-US" sz="837" dirty="0"/>
          </a:p>
        </p:txBody>
      </p:sp>
      <p:sp>
        <p:nvSpPr>
          <p:cNvPr id="18" name="Shape 15"/>
          <p:cNvSpPr/>
          <p:nvPr/>
        </p:nvSpPr>
        <p:spPr>
          <a:xfrm>
            <a:off x="416235" y="2921794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16235" y="2921794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732" dirty="0"/>
          </a:p>
        </p:txBody>
      </p:sp>
      <p:sp>
        <p:nvSpPr>
          <p:cNvPr id="20" name="Text 17"/>
          <p:cNvSpPr/>
          <p:nvPr/>
        </p:nvSpPr>
        <p:spPr>
          <a:xfrm>
            <a:off x="659123" y="2928938"/>
            <a:ext cx="9212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Configure Fields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659123" y="3093244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Enable "Field 1" (Temperature) and "Field 2" (Humidity)</a:t>
            </a:r>
            <a:endParaRPr lang="en-US" sz="837" dirty="0"/>
          </a:p>
        </p:txBody>
      </p:sp>
      <p:sp>
        <p:nvSpPr>
          <p:cNvPr id="22" name="Shape 19"/>
          <p:cNvSpPr/>
          <p:nvPr/>
        </p:nvSpPr>
        <p:spPr>
          <a:xfrm>
            <a:off x="416235" y="3336131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416235" y="3336131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732" dirty="0"/>
          </a:p>
        </p:txBody>
      </p:sp>
      <p:sp>
        <p:nvSpPr>
          <p:cNvPr id="24" name="Text 21"/>
          <p:cNvSpPr/>
          <p:nvPr/>
        </p:nvSpPr>
        <p:spPr>
          <a:xfrm>
            <a:off x="659123" y="3343275"/>
            <a:ext cx="6606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API Key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659123" y="3507581"/>
            <a:ext cx="37690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"API Keys" tab and note your "Write API Key"</a:t>
            </a:r>
            <a:endParaRPr lang="en-US" sz="837" dirty="0"/>
          </a:p>
        </p:txBody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606" y="2770187"/>
            <a:ext cx="2381499" cy="1723456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4321485" y="4586511"/>
            <a:ext cx="40119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ThingSpeak IoT Analytics Platform</a:t>
            </a:r>
            <a:endParaRPr lang="en-US" sz="732" dirty="0"/>
          </a:p>
        </p:txBody>
      </p:sp>
      <p:sp>
        <p:nvSpPr>
          <p:cNvPr id="28" name="Text 24"/>
          <p:cNvSpPr/>
          <p:nvPr/>
        </p:nvSpPr>
        <p:spPr>
          <a:xfrm>
            <a:off x="4630071" y="742950"/>
            <a:ext cx="4183363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Implementation</a:t>
            </a:r>
            <a:endParaRPr lang="en-US" sz="1350" dirty="0"/>
          </a:p>
        </p:txBody>
      </p:sp>
      <p:sp>
        <p:nvSpPr>
          <p:cNvPr id="30" name="Text 26"/>
          <p:cNvSpPr/>
          <p:nvPr/>
        </p:nvSpPr>
        <p:spPr>
          <a:xfrm>
            <a:off x="4715796" y="1207294"/>
            <a:ext cx="401191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Libraries:</a:t>
            </a:r>
            <a:endParaRPr lang="en-US" sz="942" dirty="0"/>
          </a:p>
        </p:txBody>
      </p:sp>
      <p:sp>
        <p:nvSpPr>
          <p:cNvPr id="31" name="Text 27"/>
          <p:cNvSpPr/>
          <p:nvPr/>
        </p:nvSpPr>
        <p:spPr>
          <a:xfrm>
            <a:off x="4887246" y="1435894"/>
            <a:ext cx="38404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ESP8266WiFi (included with ESP8266 board support)</a:t>
            </a:r>
            <a:endParaRPr lang="en-US" sz="837" dirty="0"/>
          </a:p>
        </p:txBody>
      </p:sp>
      <p:sp>
        <p:nvSpPr>
          <p:cNvPr id="32" name="Text 28"/>
          <p:cNvSpPr/>
          <p:nvPr/>
        </p:nvSpPr>
        <p:spPr>
          <a:xfrm>
            <a:off x="4887246" y="1607344"/>
            <a:ext cx="38404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 (from previous experiments)</a:t>
            </a:r>
            <a:endParaRPr lang="en-US" sz="837" dirty="0"/>
          </a:p>
        </p:txBody>
      </p:sp>
      <p:sp>
        <p:nvSpPr>
          <p:cNvPr id="37" name="Shape 33"/>
          <p:cNvSpPr/>
          <p:nvPr/>
        </p:nvSpPr>
        <p:spPr>
          <a:xfrm>
            <a:off x="4715796" y="1924050"/>
            <a:ext cx="4011913" cy="857250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4"/>
          <p:cNvSpPr/>
          <p:nvPr/>
        </p:nvSpPr>
        <p:spPr>
          <a:xfrm>
            <a:off x="4715796" y="1924050"/>
            <a:ext cx="28575" cy="857250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5"/>
          <p:cNvSpPr/>
          <p:nvPr/>
        </p:nvSpPr>
        <p:spPr>
          <a:xfrm>
            <a:off x="4787233" y="1995487"/>
            <a:ext cx="386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787233" y="2195512"/>
            <a:ext cx="386903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NodeMCU will connect to WiFi and upload temperature and humidity data to ThingSpeak every 20 seconds. You can view real-time graphs on the ThingSpeak website.</a:t>
            </a:r>
            <a:endParaRPr lang="en-US" sz="837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B8ECA-5788-1101-0B56-95AF07F11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6D7BB16-3B15-C541-C5A8-76B405A21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3BB3C29-4D8F-88F8-D260-C7B6B802FC0E}"/>
              </a:ext>
            </a:extLst>
          </p:cNvPr>
          <p:cNvSpPr/>
          <p:nvPr/>
        </p:nvSpPr>
        <p:spPr>
          <a:xfrm>
            <a:off x="1688205" y="251382"/>
            <a:ext cx="5767605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9: Save the Data to Google Sheet</a:t>
            </a:r>
            <a:endParaRPr lang="en-US" sz="2025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BEF46B-7CB4-5AF6-4D2B-154BCC517B19}"/>
              </a:ext>
            </a:extLst>
          </p:cNvPr>
          <p:cNvSpPr txBox="1"/>
          <p:nvPr/>
        </p:nvSpPr>
        <p:spPr>
          <a:xfrm>
            <a:off x="225552" y="814387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/>
              <a:t>Go to </a:t>
            </a:r>
            <a:r>
              <a:rPr lang="en-US" sz="1600" dirty="0">
                <a:hlinkClick r:id="rId4"/>
              </a:rPr>
              <a:t>sheets.new</a:t>
            </a:r>
            <a:r>
              <a:rPr lang="en-US" sz="1600" dirty="0"/>
              <a:t> to create a new spreadsheet.</a:t>
            </a:r>
          </a:p>
          <a:p>
            <a:pPr>
              <a:buNone/>
            </a:pPr>
            <a:r>
              <a:rPr lang="en-US" sz="1600" dirty="0"/>
              <a:t>Set up your columns in the first row. For example: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A1: Timestamp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B1: Temperature (C)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C1: Humidity (%)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8A2DF9-D29D-C38D-3692-8BD3CB6EC7A9}"/>
              </a:ext>
            </a:extLst>
          </p:cNvPr>
          <p:cNvSpPr txBox="1"/>
          <p:nvPr/>
        </p:nvSpPr>
        <p:spPr>
          <a:xfrm>
            <a:off x="225552" y="2381241"/>
            <a:ext cx="35600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/>
              <a:t>Create the Google Apps Script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In your new sheet, go to </a:t>
            </a:r>
            <a:r>
              <a:rPr lang="en-US" sz="1600" b="1" dirty="0"/>
              <a:t>Extensions</a:t>
            </a:r>
            <a:r>
              <a:rPr lang="en-US" sz="1600" dirty="0"/>
              <a:t> → </a:t>
            </a:r>
            <a:r>
              <a:rPr lang="en-US" sz="1600" b="1" dirty="0"/>
              <a:t>Apps Script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Delete any placeholder code in the </a:t>
            </a:r>
            <a:r>
              <a:rPr lang="en-US" sz="1600" dirty="0" err="1"/>
              <a:t>Code.gs</a:t>
            </a:r>
            <a:r>
              <a:rPr lang="en-US" sz="1600" dirty="0"/>
              <a:t> window and </a:t>
            </a:r>
            <a:r>
              <a:rPr lang="en-US" sz="1600" b="1" dirty="0"/>
              <a:t>paste the following code</a:t>
            </a:r>
            <a:r>
              <a:rPr lang="en-US" sz="1600" dirty="0"/>
              <a:t>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99CA90-286E-576E-02E2-A8A2862A3775}"/>
              </a:ext>
            </a:extLst>
          </p:cNvPr>
          <p:cNvSpPr txBox="1"/>
          <p:nvPr/>
        </p:nvSpPr>
        <p:spPr>
          <a:xfrm>
            <a:off x="4185306" y="1357847"/>
            <a:ext cx="654100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// This function runs when the web app URL receives an HTTP GET request.</a:t>
            </a:r>
          </a:p>
          <a:p>
            <a:r>
              <a:rPr lang="en-US" sz="1200" dirty="0"/>
              <a:t>function </a:t>
            </a:r>
            <a:r>
              <a:rPr lang="en-US" sz="1200" dirty="0" err="1"/>
              <a:t>doGet</a:t>
            </a:r>
            <a:r>
              <a:rPr lang="en-US" sz="1200" dirty="0"/>
              <a:t>(e) {</a:t>
            </a:r>
          </a:p>
          <a:p>
            <a:r>
              <a:rPr lang="en-US" sz="1200" dirty="0"/>
              <a:t>  // Get the active spreadsheet and the specific sheet named "Sheet1".</a:t>
            </a:r>
          </a:p>
          <a:p>
            <a:r>
              <a:rPr lang="en-US" sz="1200" dirty="0"/>
              <a:t>  var ss = </a:t>
            </a:r>
            <a:r>
              <a:rPr lang="en-US" sz="1200" dirty="0" err="1"/>
              <a:t>SpreadsheetApp.getActiveSpreadsheet</a:t>
            </a:r>
            <a:r>
              <a:rPr lang="en-US" sz="1200" dirty="0"/>
              <a:t>();</a:t>
            </a:r>
          </a:p>
          <a:p>
            <a:r>
              <a:rPr lang="en-US" sz="1200" dirty="0"/>
              <a:t>  var sheet = </a:t>
            </a:r>
            <a:r>
              <a:rPr lang="en-US" sz="1200" dirty="0" err="1"/>
              <a:t>ss.getSheetByName</a:t>
            </a:r>
            <a:r>
              <a:rPr lang="en-US" sz="1200" dirty="0"/>
              <a:t>("Sheet1");</a:t>
            </a:r>
          </a:p>
          <a:p>
            <a:endParaRPr lang="en-US" sz="1200" dirty="0"/>
          </a:p>
          <a:p>
            <a:r>
              <a:rPr lang="en-US" sz="1200" dirty="0"/>
              <a:t>  // Get the temperature and humidity values from the URL parameters.</a:t>
            </a:r>
          </a:p>
          <a:p>
            <a:r>
              <a:rPr lang="en-US" sz="1200" dirty="0"/>
              <a:t>  // Example URL: .../</a:t>
            </a:r>
            <a:r>
              <a:rPr lang="en-US" sz="1200" dirty="0" err="1"/>
              <a:t>exec?temp</a:t>
            </a:r>
            <a:r>
              <a:rPr lang="en-US" sz="1200" dirty="0"/>
              <a:t>=25.5&amp;hum=45.2</a:t>
            </a:r>
          </a:p>
          <a:p>
            <a:r>
              <a:rPr lang="en-US" sz="1200" dirty="0"/>
              <a:t>  var temperature = </a:t>
            </a:r>
            <a:r>
              <a:rPr lang="en-US" sz="1200" dirty="0" err="1"/>
              <a:t>e.parameter.temp</a:t>
            </a:r>
            <a:r>
              <a:rPr lang="en-US" sz="1200" dirty="0"/>
              <a:t>;</a:t>
            </a:r>
          </a:p>
          <a:p>
            <a:r>
              <a:rPr lang="en-US" sz="1200" dirty="0"/>
              <a:t>  var humidity = </a:t>
            </a:r>
            <a:r>
              <a:rPr lang="en-US" sz="1200" dirty="0" err="1"/>
              <a:t>e.parameter.hum</a:t>
            </a:r>
            <a:r>
              <a:rPr lang="en-US" sz="1200" dirty="0"/>
              <a:t>;</a:t>
            </a:r>
          </a:p>
          <a:p>
            <a:r>
              <a:rPr lang="en-US" sz="1200" dirty="0"/>
              <a:t>  </a:t>
            </a:r>
          </a:p>
          <a:p>
            <a:r>
              <a:rPr lang="en-US" sz="1200" dirty="0"/>
              <a:t>  // Create a new Date object for the timestamp.</a:t>
            </a:r>
          </a:p>
          <a:p>
            <a:r>
              <a:rPr lang="en-US" sz="1200" dirty="0"/>
              <a:t>  var timestamp = new Date();</a:t>
            </a:r>
          </a:p>
          <a:p>
            <a:endParaRPr lang="en-US" sz="1200" dirty="0"/>
          </a:p>
          <a:p>
            <a:r>
              <a:rPr lang="en-US" sz="1200" dirty="0"/>
              <a:t>  // Add a new row to the sheet with the collected data.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sheet.appendRow</a:t>
            </a:r>
            <a:r>
              <a:rPr lang="en-US" sz="1200" dirty="0"/>
              <a:t>([timestamp, temperature, humidity]);</a:t>
            </a:r>
          </a:p>
          <a:p>
            <a:r>
              <a:rPr lang="en-US" sz="1200" dirty="0"/>
              <a:t>  </a:t>
            </a:r>
          </a:p>
          <a:p>
            <a:r>
              <a:rPr lang="en-US" sz="1200" dirty="0"/>
              <a:t>  // Return a success message.</a:t>
            </a:r>
          </a:p>
          <a:p>
            <a:r>
              <a:rPr lang="en-US" sz="1200" dirty="0"/>
              <a:t>  return </a:t>
            </a:r>
            <a:r>
              <a:rPr lang="en-US" sz="1200" dirty="0" err="1"/>
              <a:t>ContentService.createTextOutput</a:t>
            </a:r>
            <a:r>
              <a:rPr lang="en-US" sz="1200" dirty="0"/>
              <a:t>("Data received successfully.");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2FABD7-DC51-7876-6D45-57A7EA202AA0}"/>
              </a:ext>
            </a:extLst>
          </p:cNvPr>
          <p:cNvSpPr txBox="1"/>
          <p:nvPr/>
        </p:nvSpPr>
        <p:spPr>
          <a:xfrm>
            <a:off x="225552" y="4107595"/>
            <a:ext cx="37978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Click the </a:t>
            </a:r>
            <a:r>
              <a:rPr lang="en-US" b="1" dirty="0"/>
              <a:t>Save project</a:t>
            </a:r>
            <a:r>
              <a:rPr lang="en-US" dirty="0"/>
              <a:t> icon (</a:t>
            </a:r>
            <a:r>
              <a:rPr lang="en-VI" dirty="0"/>
              <a:t>💾). </a:t>
            </a:r>
            <a:r>
              <a:rPr lang="en-US" dirty="0"/>
              <a:t>Give your project a name when prompted (e.g., "Sensor Data Logger").</a:t>
            </a:r>
          </a:p>
        </p:txBody>
      </p:sp>
    </p:spTree>
    <p:extLst>
      <p:ext uri="{BB962C8B-B14F-4D97-AF65-F5344CB8AC3E}">
        <p14:creationId xmlns:p14="http://schemas.microsoft.com/office/powerpoint/2010/main" val="160436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38A9C2-5956-0461-6083-BEB580672E3A}"/>
              </a:ext>
            </a:extLst>
          </p:cNvPr>
          <p:cNvSpPr txBox="1"/>
          <p:nvPr/>
        </p:nvSpPr>
        <p:spPr>
          <a:xfrm>
            <a:off x="42672" y="462522"/>
            <a:ext cx="90586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Deploy the Script as a Web App</a:t>
            </a:r>
          </a:p>
          <a:p>
            <a:pPr>
              <a:buNone/>
            </a:pPr>
            <a:r>
              <a:rPr lang="en-US" dirty="0"/>
              <a:t>This is the most important step.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Click the blue </a:t>
            </a:r>
            <a:r>
              <a:rPr lang="en-US" b="1" dirty="0"/>
              <a:t>Deploy</a:t>
            </a:r>
            <a:r>
              <a:rPr lang="en-US" dirty="0"/>
              <a:t> button in the top-right corner and select </a:t>
            </a:r>
            <a:r>
              <a:rPr lang="en-US" b="1" dirty="0"/>
              <a:t>New deployment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Click the gear icon (⚙️) next to "Select type" and choose </a:t>
            </a:r>
            <a:r>
              <a:rPr lang="en-US" b="1" dirty="0"/>
              <a:t>Web app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Under "Configuration", fill in the details: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Description:</a:t>
            </a:r>
            <a:r>
              <a:rPr lang="en-US" dirty="0"/>
              <a:t> "</a:t>
            </a:r>
            <a:r>
              <a:rPr lang="en-US" dirty="0" err="1"/>
              <a:t>NodeMCU</a:t>
            </a:r>
            <a:r>
              <a:rPr lang="en-US" dirty="0"/>
              <a:t> Sensor Data" (optional).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Execute as:</a:t>
            </a:r>
            <a:r>
              <a:rPr lang="en-US" dirty="0"/>
              <a:t> Me (your Google account).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Who has access:</a:t>
            </a:r>
            <a:r>
              <a:rPr lang="en-US" dirty="0"/>
              <a:t> </a:t>
            </a:r>
            <a:r>
              <a:rPr lang="en-US" b="1" dirty="0"/>
              <a:t>Anyone</a:t>
            </a:r>
            <a:r>
              <a:rPr lang="en-US" dirty="0"/>
              <a:t>. This is critical for the </a:t>
            </a:r>
            <a:r>
              <a:rPr lang="en-US" dirty="0" err="1"/>
              <a:t>NodeMCU</a:t>
            </a:r>
            <a:r>
              <a:rPr lang="en-US" dirty="0"/>
              <a:t> to be able to send data without needing to log 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Click </a:t>
            </a:r>
            <a:r>
              <a:rPr lang="en-US" b="1" dirty="0"/>
              <a:t>Deploy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Google will ask you to </a:t>
            </a:r>
            <a:r>
              <a:rPr lang="en-US" b="1" dirty="0"/>
              <a:t>Authorize access</a:t>
            </a:r>
            <a:r>
              <a:rPr lang="en-US" dirty="0"/>
              <a:t>. Click the button, choose your Google account, click "Advanced", and then "Go to [Your Project Name] (unsafe)". Allow the permissions.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After authorizing, a new window will appear with your </a:t>
            </a:r>
            <a:r>
              <a:rPr lang="en-US" b="1" dirty="0"/>
              <a:t>Web app URL</a:t>
            </a:r>
            <a:r>
              <a:rPr lang="en-US" dirty="0"/>
              <a:t>. </a:t>
            </a:r>
            <a:r>
              <a:rPr lang="en-US" b="1" dirty="0"/>
              <a:t>Copy this URL.</a:t>
            </a:r>
            <a:r>
              <a:rPr lang="en-US" dirty="0"/>
              <a:t> It will look like https://</a:t>
            </a:r>
            <a:r>
              <a:rPr lang="en-US" dirty="0" err="1"/>
              <a:t>script.google.com</a:t>
            </a:r>
            <a:r>
              <a:rPr lang="en-US" dirty="0"/>
              <a:t>/macros/s/LONG_RANDOM_ID/exec</a:t>
            </a:r>
          </a:p>
        </p:txBody>
      </p:sp>
    </p:spTree>
    <p:extLst>
      <p:ext uri="{BB962C8B-B14F-4D97-AF65-F5344CB8AC3E}">
        <p14:creationId xmlns:p14="http://schemas.microsoft.com/office/powerpoint/2010/main" val="1969153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7A001-E3F0-1C08-EA12-A1B71D01E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1C2470B-8C71-1C8A-A831-12E71BE08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E172533-8227-B79C-ECA5-12D10FCFCFD4}"/>
              </a:ext>
            </a:extLst>
          </p:cNvPr>
          <p:cNvSpPr/>
          <p:nvPr/>
        </p:nvSpPr>
        <p:spPr>
          <a:xfrm>
            <a:off x="1196891" y="251382"/>
            <a:ext cx="6750246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10: Create a Website to Display the Data</a:t>
            </a:r>
            <a:endParaRPr lang="en-US" sz="202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C584D-3C0B-8BE0-68E4-CE0C0C4C7CE1}"/>
              </a:ext>
            </a:extLst>
          </p:cNvPr>
          <p:cNvSpPr txBox="1"/>
          <p:nvPr/>
        </p:nvSpPr>
        <p:spPr>
          <a:xfrm>
            <a:off x="310896" y="1014281"/>
            <a:ext cx="87355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Publish Your Google Sheet to the Web</a:t>
            </a:r>
          </a:p>
          <a:p>
            <a:pPr>
              <a:buFont typeface="+mj-lt"/>
              <a:buAutoNum type="arabicPeriod"/>
            </a:pPr>
            <a:r>
              <a:rPr lang="en-US" dirty="0"/>
              <a:t>Open your Google Sheet.</a:t>
            </a:r>
          </a:p>
          <a:p>
            <a:pPr>
              <a:buFont typeface="+mj-lt"/>
              <a:buAutoNum type="arabicPeriod"/>
            </a:pPr>
            <a:r>
              <a:rPr lang="en-US" dirty="0"/>
              <a:t>Go to the menu and click </a:t>
            </a:r>
            <a:r>
              <a:rPr lang="en-US" b="1" dirty="0"/>
              <a:t>File</a:t>
            </a:r>
            <a:r>
              <a:rPr lang="en-US" dirty="0"/>
              <a:t> → </a:t>
            </a:r>
            <a:r>
              <a:rPr lang="en-US" b="1" dirty="0"/>
              <a:t>Share</a:t>
            </a:r>
            <a:r>
              <a:rPr lang="en-US" dirty="0"/>
              <a:t> → </a:t>
            </a:r>
            <a:r>
              <a:rPr lang="en-US" b="1" dirty="0"/>
              <a:t>Publish to web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/>
              <a:t>In the new window, under the "Link" tab: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 the first dropdown, select the specific sheet that has your data (e.g., Sheet1).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 the second dropdown, select </a:t>
            </a:r>
            <a:r>
              <a:rPr lang="en-US" b="1" dirty="0"/>
              <a:t>Comma-separated values (.csv)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/>
              <a:t>Click the green </a:t>
            </a:r>
            <a:r>
              <a:rPr lang="en-US" b="1" dirty="0"/>
              <a:t>Publish</a:t>
            </a:r>
            <a:r>
              <a:rPr lang="en-US" dirty="0"/>
              <a:t> button. Confirm that you want to publish.</a:t>
            </a:r>
          </a:p>
          <a:p>
            <a:pPr>
              <a:buFont typeface="+mj-lt"/>
              <a:buAutoNum type="arabicPeriod"/>
            </a:pPr>
            <a:r>
              <a:rPr lang="en-US" dirty="0"/>
              <a:t>A box will appear with a URL. </a:t>
            </a:r>
            <a:r>
              <a:rPr lang="en-US" b="1" dirty="0"/>
              <a:t>Copy this URL.</a:t>
            </a:r>
            <a:r>
              <a:rPr lang="en-US" dirty="0"/>
              <a:t> This is the link your HTML page will use to read the data.</a:t>
            </a:r>
          </a:p>
        </p:txBody>
      </p:sp>
    </p:spTree>
    <p:extLst>
      <p:ext uri="{BB962C8B-B14F-4D97-AF65-F5344CB8AC3E}">
        <p14:creationId xmlns:p14="http://schemas.microsoft.com/office/powerpoint/2010/main" val="2959716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3159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Concepts and Project Ideas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Advanced ESP8266 Techniques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71588"/>
            <a:ext cx="192881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8638" y="1237655"/>
            <a:ext cx="14407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 Management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528638" y="1471613"/>
            <a:ext cx="3971925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Deep sleep mode can reduce power consumption from ~70mA to ~20μA, extending battery life from days to months</a:t>
            </a:r>
            <a:endParaRPr lang="en-US" sz="104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264569"/>
            <a:ext cx="214313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40525" y="2230636"/>
            <a:ext cx="194326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OTA (Over-The-Air) Updates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540525" y="2464594"/>
            <a:ext cx="3960037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Update firmware wirelessly without physical connection to the device</a:t>
            </a:r>
            <a:endParaRPr lang="en-US" sz="104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043238"/>
            <a:ext cx="171450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8638" y="3009305"/>
            <a:ext cx="20122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 Server Implementation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528638" y="3243263"/>
            <a:ext cx="39719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a local web interface for controlling experiments and viewing data</a:t>
            </a:r>
            <a:endParaRPr lang="en-US" sz="104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821906"/>
            <a:ext cx="150019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8638" y="3787973"/>
            <a:ext cx="173152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Logging to SD Card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528638" y="4021931"/>
            <a:ext cx="294138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Store large datasets locally for later analysis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285750" y="4236244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Physics Project Ideas</a:t>
            </a:r>
            <a:endParaRPr lang="en-US" sz="1350" dirty="0"/>
          </a:p>
        </p:txBody>
      </p:sp>
      <p:sp>
        <p:nvSpPr>
          <p:cNvPr id="18" name="Shape 11"/>
          <p:cNvSpPr/>
          <p:nvPr/>
        </p:nvSpPr>
        <p:spPr>
          <a:xfrm>
            <a:off x="285750" y="4579144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2"/>
          <p:cNvSpPr/>
          <p:nvPr/>
        </p:nvSpPr>
        <p:spPr>
          <a:xfrm>
            <a:off x="285750" y="4579144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3"/>
          <p:cNvSpPr/>
          <p:nvPr/>
        </p:nvSpPr>
        <p:spPr>
          <a:xfrm>
            <a:off x="371475" y="4672013"/>
            <a:ext cx="18106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Pendulum Period Measurement</a:t>
            </a:r>
            <a:endParaRPr lang="en-US" sz="837" dirty="0"/>
          </a:p>
        </p:txBody>
      </p:sp>
      <p:sp>
        <p:nvSpPr>
          <p:cNvPr id="21" name="Text 14"/>
          <p:cNvSpPr/>
          <p:nvPr/>
        </p:nvSpPr>
        <p:spPr>
          <a:xfrm>
            <a:off x="2182109" y="4672013"/>
            <a:ext cx="19515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Use MPU6050 to precisely measure </a:t>
            </a:r>
            <a:endParaRPr lang="en-US" sz="837" dirty="0"/>
          </a:p>
        </p:txBody>
      </p:sp>
      <p:sp>
        <p:nvSpPr>
          <p:cNvPr id="22" name="Text 15"/>
          <p:cNvSpPr/>
          <p:nvPr/>
        </p:nvSpPr>
        <p:spPr>
          <a:xfrm>
            <a:off x="371475" y="4843463"/>
            <a:ext cx="24917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oscillation period and analyze damping effects </a:t>
            </a:r>
            <a:endParaRPr lang="en-US" sz="837" dirty="0"/>
          </a:p>
        </p:txBody>
      </p:sp>
      <p:sp>
        <p:nvSpPr>
          <p:cNvPr id="23" name="Shape 16"/>
          <p:cNvSpPr/>
          <p:nvPr/>
        </p:nvSpPr>
        <p:spPr>
          <a:xfrm>
            <a:off x="4697160" y="4021931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7"/>
          <p:cNvSpPr/>
          <p:nvPr/>
        </p:nvSpPr>
        <p:spPr>
          <a:xfrm>
            <a:off x="4697160" y="4021931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18"/>
          <p:cNvSpPr/>
          <p:nvPr/>
        </p:nvSpPr>
        <p:spPr>
          <a:xfrm>
            <a:off x="4782885" y="4114800"/>
            <a:ext cx="13078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Magnetic Field Mapper</a:t>
            </a:r>
            <a:endParaRPr lang="en-US" sz="837" dirty="0"/>
          </a:p>
        </p:txBody>
      </p:sp>
      <p:sp>
        <p:nvSpPr>
          <p:cNvPr id="26" name="Text 19"/>
          <p:cNvSpPr/>
          <p:nvPr/>
        </p:nvSpPr>
        <p:spPr>
          <a:xfrm>
            <a:off x="6090721" y="4114800"/>
            <a:ext cx="23110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Create a 3D visualization of magnetic field 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4782885" y="4286250"/>
            <a:ext cx="18001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strength using Hall effect sensors </a:t>
            </a:r>
            <a:endParaRPr lang="en-US" sz="837" dirty="0"/>
          </a:p>
        </p:txBody>
      </p:sp>
      <p:sp>
        <p:nvSpPr>
          <p:cNvPr id="28" name="Shape 21"/>
          <p:cNvSpPr/>
          <p:nvPr/>
        </p:nvSpPr>
        <p:spPr>
          <a:xfrm>
            <a:off x="4697160" y="4593431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2"/>
          <p:cNvSpPr/>
          <p:nvPr/>
        </p:nvSpPr>
        <p:spPr>
          <a:xfrm>
            <a:off x="4697160" y="4593431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3"/>
          <p:cNvSpPr/>
          <p:nvPr/>
        </p:nvSpPr>
        <p:spPr>
          <a:xfrm>
            <a:off x="4782885" y="4686300"/>
            <a:ext cx="17821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Environmental Physics Monitor</a:t>
            </a:r>
            <a:endParaRPr lang="en-US" sz="837" dirty="0"/>
          </a:p>
        </p:txBody>
      </p:sp>
      <p:sp>
        <p:nvSpPr>
          <p:cNvPr id="31" name="Text 24"/>
          <p:cNvSpPr/>
          <p:nvPr/>
        </p:nvSpPr>
        <p:spPr>
          <a:xfrm>
            <a:off x="6565055" y="4686300"/>
            <a:ext cx="21174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Track temperature, pressure, humidity </a:t>
            </a:r>
            <a:endParaRPr lang="en-US" sz="837" dirty="0"/>
          </a:p>
        </p:txBody>
      </p:sp>
      <p:sp>
        <p:nvSpPr>
          <p:cNvPr id="32" name="Text 25"/>
          <p:cNvSpPr/>
          <p:nvPr/>
        </p:nvSpPr>
        <p:spPr>
          <a:xfrm>
            <a:off x="4782885" y="4857750"/>
            <a:ext cx="25978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changes and correlate with physical phenomena </a:t>
            </a:r>
            <a:endParaRPr lang="en-US" sz="837" dirty="0"/>
          </a:p>
        </p:txBody>
      </p:sp>
      <p:pic>
        <p:nvPicPr>
          <p:cNvPr id="3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905" y="539353"/>
            <a:ext cx="3571875" cy="1785938"/>
          </a:xfrm>
          <a:prstGeom prst="rect">
            <a:avLst/>
          </a:prstGeom>
        </p:spPr>
      </p:pic>
      <p:sp>
        <p:nvSpPr>
          <p:cNvPr id="34" name="Shape 26"/>
          <p:cNvSpPr/>
          <p:nvPr/>
        </p:nvSpPr>
        <p:spPr>
          <a:xfrm>
            <a:off x="5043487" y="2326085"/>
            <a:ext cx="3571875" cy="151447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27"/>
          <p:cNvSpPr/>
          <p:nvPr/>
        </p:nvSpPr>
        <p:spPr>
          <a:xfrm>
            <a:off x="5043487" y="2326085"/>
            <a:ext cx="28575" cy="1514475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28"/>
          <p:cNvSpPr/>
          <p:nvPr/>
        </p:nvSpPr>
        <p:spPr>
          <a:xfrm>
            <a:off x="5157787" y="2440385"/>
            <a:ext cx="33432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 Tips</a:t>
            </a:r>
            <a:endParaRPr lang="en-US" sz="942" dirty="0"/>
          </a:p>
        </p:txBody>
      </p:sp>
      <p:sp>
        <p:nvSpPr>
          <p:cNvPr id="37" name="Text 29"/>
          <p:cNvSpPr/>
          <p:nvPr/>
        </p:nvSpPr>
        <p:spPr>
          <a:xfrm>
            <a:off x="5300662" y="269756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Start with simple projects and gradually add complexity</a:t>
            </a:r>
            <a:endParaRPr lang="en-US" sz="837" dirty="0"/>
          </a:p>
        </p:txBody>
      </p:sp>
      <p:sp>
        <p:nvSpPr>
          <p:cNvPr id="38" name="Text 30"/>
          <p:cNvSpPr/>
          <p:nvPr/>
        </p:nvSpPr>
        <p:spPr>
          <a:xfrm>
            <a:off x="5300662" y="286901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libraries when available to simplify development</a:t>
            </a:r>
            <a:endParaRPr lang="en-US" sz="837" dirty="0"/>
          </a:p>
        </p:txBody>
      </p:sp>
      <p:sp>
        <p:nvSpPr>
          <p:cNvPr id="39" name="Text 31"/>
          <p:cNvSpPr/>
          <p:nvPr/>
        </p:nvSpPr>
        <p:spPr>
          <a:xfrm>
            <a:off x="5300662" y="304046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 your code thoroughly for future reference</a:t>
            </a:r>
            <a:endParaRPr lang="en-US" sz="837" dirty="0"/>
          </a:p>
        </p:txBody>
      </p:sp>
      <p:sp>
        <p:nvSpPr>
          <p:cNvPr id="40" name="Text 32"/>
          <p:cNvSpPr/>
          <p:nvPr/>
        </p:nvSpPr>
        <p:spPr>
          <a:xfrm>
            <a:off x="5300662" y="3211910"/>
            <a:ext cx="3200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Consider creating a custom PCB for permanent installations</a:t>
            </a:r>
            <a:endParaRPr lang="en-US" sz="837" dirty="0"/>
          </a:p>
        </p:txBody>
      </p:sp>
      <p:sp>
        <p:nvSpPr>
          <p:cNvPr id="41" name="Text 33"/>
          <p:cNvSpPr/>
          <p:nvPr/>
        </p:nvSpPr>
        <p:spPr>
          <a:xfrm>
            <a:off x="5300662" y="355481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error handling for robust operation</a:t>
            </a:r>
            <a:endParaRPr lang="en-US" sz="837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816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AI-Assisted Coding for ESP8266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AI Can Help You Code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271588"/>
            <a:ext cx="214313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41530" y="1237655"/>
            <a:ext cx="17040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Generate Code Snippets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541530" y="1471613"/>
            <a:ext cx="395903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Provide natural language descriptions to get working code examples</a:t>
            </a:r>
            <a:endParaRPr lang="en-US" sz="104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50256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8638" y="2016323"/>
            <a:ext cx="17519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Debug and Troubleshoot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528638" y="2250281"/>
            <a:ext cx="3720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Paste error messages to get solutions and explanations</a:t>
            </a:r>
            <a:endParaRPr lang="en-US" sz="104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614613"/>
            <a:ext cx="128588" cy="1714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8638" y="2580680"/>
            <a:ext cx="9118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Explain Code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528638" y="2814638"/>
            <a:ext cx="333300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 unfamiliar code or complex functions</a:t>
            </a:r>
            <a:endParaRPr lang="en-US" sz="104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178969"/>
            <a:ext cx="171450" cy="1714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8638" y="3145036"/>
            <a:ext cx="16017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Optimize and Refactor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528638" y="3378994"/>
            <a:ext cx="314698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 efficiency and readability of your code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285750" y="3575446"/>
            <a:ext cx="42148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1F29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 Prompts</a:t>
            </a:r>
            <a:endParaRPr lang="en-US" sz="1350" dirty="0"/>
          </a:p>
        </p:txBody>
      </p:sp>
      <p:sp>
        <p:nvSpPr>
          <p:cNvPr id="18" name="Shape 11"/>
          <p:cNvSpPr/>
          <p:nvPr/>
        </p:nvSpPr>
        <p:spPr>
          <a:xfrm>
            <a:off x="285750" y="3918346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2"/>
          <p:cNvSpPr/>
          <p:nvPr/>
        </p:nvSpPr>
        <p:spPr>
          <a:xfrm>
            <a:off x="285750" y="3918346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3"/>
          <p:cNvSpPr/>
          <p:nvPr/>
        </p:nvSpPr>
        <p:spPr>
          <a:xfrm>
            <a:off x="285750" y="3918346"/>
            <a:ext cx="4214813" cy="514350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"Generate Arduino code for ESP8266 to read temperature from DHT11 sensor and print to serial monitor" </a:t>
            </a:r>
            <a:endParaRPr lang="en-US" sz="837" dirty="0"/>
          </a:p>
        </p:txBody>
      </p:sp>
      <p:sp>
        <p:nvSpPr>
          <p:cNvPr id="21" name="Shape 14"/>
          <p:cNvSpPr/>
          <p:nvPr/>
        </p:nvSpPr>
        <p:spPr>
          <a:xfrm>
            <a:off x="285750" y="4489846"/>
            <a:ext cx="4214813" cy="5143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5"/>
          <p:cNvSpPr/>
          <p:nvPr/>
        </p:nvSpPr>
        <p:spPr>
          <a:xfrm>
            <a:off x="285750" y="4489846"/>
            <a:ext cx="28575" cy="514350"/>
          </a:xfrm>
          <a:prstGeom prst="rect">
            <a:avLst/>
          </a:prstGeom>
          <a:solidFill>
            <a:srgbClr val="1E88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6"/>
          <p:cNvSpPr/>
          <p:nvPr/>
        </p:nvSpPr>
        <p:spPr>
          <a:xfrm>
            <a:off x="285750" y="4489846"/>
            <a:ext cx="4214813" cy="514350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"How can I calculate tilt angle from accelerometer readings (a.acceleration.x, y, z)?" </a:t>
            </a:r>
            <a:endParaRPr lang="en-US" sz="837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906" y="885825"/>
            <a:ext cx="3571875" cy="1785938"/>
          </a:xfrm>
          <a:prstGeom prst="rect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4964906" y="3782615"/>
            <a:ext cx="3571875" cy="1343025"/>
          </a:xfrm>
          <a:prstGeom prst="rect">
            <a:avLst/>
          </a:prstGeom>
          <a:solidFill>
            <a:srgbClr val="F3F4F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18"/>
          <p:cNvSpPr/>
          <p:nvPr/>
        </p:nvSpPr>
        <p:spPr>
          <a:xfrm>
            <a:off x="4964906" y="3782615"/>
            <a:ext cx="28575" cy="1343025"/>
          </a:xfrm>
          <a:prstGeom prst="rect">
            <a:avLst/>
          </a:prstGeom>
          <a:solidFill>
            <a:srgbClr val="F59E0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9"/>
          <p:cNvSpPr/>
          <p:nvPr/>
        </p:nvSpPr>
        <p:spPr>
          <a:xfrm>
            <a:off x="5079206" y="3896915"/>
            <a:ext cx="33432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Best Practices</a:t>
            </a:r>
            <a:endParaRPr lang="en-US" sz="942" dirty="0"/>
          </a:p>
        </p:txBody>
      </p:sp>
      <p:sp>
        <p:nvSpPr>
          <p:cNvPr id="28" name="Text 20"/>
          <p:cNvSpPr/>
          <p:nvPr/>
        </p:nvSpPr>
        <p:spPr>
          <a:xfrm>
            <a:off x="5222081" y="41540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 specific in your prompts</a:t>
            </a:r>
            <a:endParaRPr lang="en-US" sz="837" dirty="0"/>
          </a:p>
        </p:txBody>
      </p:sp>
      <p:sp>
        <p:nvSpPr>
          <p:cNvPr id="29" name="Text 21"/>
          <p:cNvSpPr/>
          <p:nvPr/>
        </p:nvSpPr>
        <p:spPr>
          <a:xfrm>
            <a:off x="5222081" y="432554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Iterate and refine your requests</a:t>
            </a:r>
            <a:endParaRPr lang="en-US" sz="837" dirty="0"/>
          </a:p>
        </p:txBody>
      </p:sp>
      <p:sp>
        <p:nvSpPr>
          <p:cNvPr id="30" name="Text 22"/>
          <p:cNvSpPr/>
          <p:nvPr/>
        </p:nvSpPr>
        <p:spPr>
          <a:xfrm>
            <a:off x="5222081" y="44969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 the code, don't just copy</a:t>
            </a:r>
            <a:endParaRPr lang="en-US" sz="837" dirty="0"/>
          </a:p>
        </p:txBody>
      </p:sp>
      <p:sp>
        <p:nvSpPr>
          <p:cNvPr id="31" name="Text 23"/>
          <p:cNvSpPr/>
          <p:nvPr/>
        </p:nvSpPr>
        <p:spPr>
          <a:xfrm>
            <a:off x="5222081" y="466844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information with official documentation</a:t>
            </a:r>
            <a:endParaRPr lang="en-US" sz="837" dirty="0"/>
          </a:p>
        </p:txBody>
      </p:sp>
      <p:sp>
        <p:nvSpPr>
          <p:cNvPr id="32" name="Text 24"/>
          <p:cNvSpPr/>
          <p:nvPr/>
        </p:nvSpPr>
        <p:spPr>
          <a:xfrm>
            <a:off x="5222081" y="4839890"/>
            <a:ext cx="3200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Provide context when debugging</a:t>
            </a:r>
            <a:endParaRPr lang="en-US" sz="837" dirty="0"/>
          </a:p>
        </p:txBody>
      </p:sp>
    </p:spTree>
    <p:extLst>
      <p:ext uri="{BB962C8B-B14F-4D97-AF65-F5344CB8AC3E}">
        <p14:creationId xmlns:p14="http://schemas.microsoft.com/office/powerpoint/2010/main" val="2820119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ifferent colored question marks">
            <a:extLst>
              <a:ext uri="{FF2B5EF4-FFF2-40B4-BE49-F238E27FC236}">
                <a16:creationId xmlns:a16="http://schemas.microsoft.com/office/drawing/2014/main" id="{A29BB212-A097-6A59-B44D-7D5117DB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2B08B8-E0FB-274A-D9F7-F06187B5FCE1}"/>
              </a:ext>
            </a:extLst>
          </p:cNvPr>
          <p:cNvSpPr txBox="1"/>
          <p:nvPr/>
        </p:nvSpPr>
        <p:spPr>
          <a:xfrm>
            <a:off x="1143000" y="841771"/>
            <a:ext cx="6858000" cy="21753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5EC748-53A5-E79C-233E-DAFA0D6D8C03}"/>
              </a:ext>
            </a:extLst>
          </p:cNvPr>
          <p:cNvSpPr txBox="1"/>
          <p:nvPr/>
        </p:nvSpPr>
        <p:spPr>
          <a:xfrm>
            <a:off x="1143000" y="3119553"/>
            <a:ext cx="6858000" cy="823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rgbClr val="FFFFFF"/>
                </a:solidFill>
              </a:rPr>
              <a:t>Questions / Feed back</a:t>
            </a:r>
          </a:p>
        </p:txBody>
      </p:sp>
    </p:spTree>
    <p:extLst>
      <p:ext uri="{BB962C8B-B14F-4D97-AF65-F5344CB8AC3E}">
        <p14:creationId xmlns:p14="http://schemas.microsoft.com/office/powerpoint/2010/main" val="2166129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22819"/>
            <a:ext cx="308097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Introduction to ESP8266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928688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8638" y="894755"/>
            <a:ext cx="12127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ESP8266?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757238" y="1157288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Low-cost Wi-Fi microchip with integrated TCP/IP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757238" y="1371600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microcontroller capabilities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757238" y="1585913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3.3V operating voltage, not 5V tolerant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757238" y="1800225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17 GPIO pins for various functions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757238" y="2014538"/>
            <a:ext cx="3199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Programmable with Arduino IDE</a:t>
            </a:r>
            <a:endParaRPr lang="en-US" sz="1046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378869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28638" y="2344936"/>
            <a:ext cx="21525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Comparison with Arduino Uno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757238" y="2607469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Wi-Fi connectivity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757238" y="2821781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Higher processing power (80-160 MHz vs 16 MHz)</a:t>
            </a:r>
            <a:endParaRPr lang="en-US" sz="1046" dirty="0"/>
          </a:p>
        </p:txBody>
      </p:sp>
      <p:sp>
        <p:nvSpPr>
          <p:cNvPr id="15" name="Text 10"/>
          <p:cNvSpPr/>
          <p:nvPr/>
        </p:nvSpPr>
        <p:spPr>
          <a:xfrm>
            <a:off x="757238" y="3036094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memory (4MB Flash, 80KB RAM)</a:t>
            </a:r>
            <a:endParaRPr lang="en-US" sz="1046" dirty="0"/>
          </a:p>
        </p:txBody>
      </p:sp>
      <p:sp>
        <p:nvSpPr>
          <p:cNvPr id="16" name="Text 11"/>
          <p:cNvSpPr/>
          <p:nvPr/>
        </p:nvSpPr>
        <p:spPr>
          <a:xfrm>
            <a:off x="757238" y="3250406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Lower power consumption</a:t>
            </a:r>
            <a:endParaRPr lang="en-US" sz="1046" dirty="0"/>
          </a:p>
        </p:txBody>
      </p:sp>
      <p:sp>
        <p:nvSpPr>
          <p:cNvPr id="17" name="Text 12"/>
          <p:cNvSpPr/>
          <p:nvPr/>
        </p:nvSpPr>
        <p:spPr>
          <a:xfrm>
            <a:off x="757238" y="3464719"/>
            <a:ext cx="33214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Smaller form factor</a:t>
            </a:r>
            <a:endParaRPr lang="en-US" sz="1046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829050"/>
            <a:ext cx="150019" cy="17145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07206" y="3795117"/>
            <a:ext cx="162093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 in Physics</a:t>
            </a:r>
            <a:endParaRPr lang="en-US" sz="1046" dirty="0"/>
          </a:p>
        </p:txBody>
      </p:sp>
      <p:sp>
        <p:nvSpPr>
          <p:cNvPr id="20" name="Text 14"/>
          <p:cNvSpPr/>
          <p:nvPr/>
        </p:nvSpPr>
        <p:spPr>
          <a:xfrm>
            <a:off x="735806" y="4057650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Remote data acquisition and logging</a:t>
            </a:r>
            <a:endParaRPr lang="en-US" sz="1046" dirty="0"/>
          </a:p>
        </p:txBody>
      </p:sp>
      <p:sp>
        <p:nvSpPr>
          <p:cNvPr id="21" name="Text 15"/>
          <p:cNvSpPr/>
          <p:nvPr/>
        </p:nvSpPr>
        <p:spPr>
          <a:xfrm>
            <a:off x="735806" y="4271963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Wireless sensor networks for experiments</a:t>
            </a:r>
            <a:endParaRPr lang="en-US" sz="1046" dirty="0"/>
          </a:p>
        </p:txBody>
      </p:sp>
      <p:sp>
        <p:nvSpPr>
          <p:cNvPr id="22" name="Text 16"/>
          <p:cNvSpPr/>
          <p:nvPr/>
        </p:nvSpPr>
        <p:spPr>
          <a:xfrm>
            <a:off x="735806" y="4486275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data visualization</a:t>
            </a:r>
            <a:endParaRPr lang="en-US" sz="1046" dirty="0"/>
          </a:p>
        </p:txBody>
      </p:sp>
      <p:sp>
        <p:nvSpPr>
          <p:cNvPr id="23" name="Text 17"/>
          <p:cNvSpPr/>
          <p:nvPr/>
        </p:nvSpPr>
        <p:spPr>
          <a:xfrm>
            <a:off x="735806" y="4700588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experiment control</a:t>
            </a:r>
            <a:endParaRPr lang="en-US" sz="1046" dirty="0"/>
          </a:p>
        </p:txBody>
      </p:sp>
      <p:sp>
        <p:nvSpPr>
          <p:cNvPr id="24" name="Text 18"/>
          <p:cNvSpPr/>
          <p:nvPr/>
        </p:nvSpPr>
        <p:spPr>
          <a:xfrm>
            <a:off x="735806" y="4914900"/>
            <a:ext cx="28182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Environmental monitoring for labs</a:t>
            </a:r>
            <a:endParaRPr lang="en-US" sz="1046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094" y="1031686"/>
            <a:ext cx="2857500" cy="1925241"/>
          </a:xfrm>
          <a:prstGeom prst="rect">
            <a:avLst/>
          </a:prstGeom>
        </p:spPr>
      </p:pic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094" y="3185526"/>
            <a:ext cx="2857500" cy="19049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029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Workshop Requirements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Knowledge Prerequisites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14450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0063" y="1307306"/>
            <a:ext cx="13870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Computer Literacy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500063" y="1471613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Familiarity with using a personal computer, managing files, and browsing the internet</a:t>
            </a:r>
            <a:endParaRPr lang="en-US" sz="83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935956"/>
            <a:ext cx="142875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0063" y="1928813"/>
            <a:ext cx="25982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Programming Fundamentals (Recommended)</a:t>
            </a:r>
            <a:endParaRPr lang="en-US" sz="837" dirty="0"/>
          </a:p>
        </p:txBody>
      </p:sp>
      <p:sp>
        <p:nvSpPr>
          <p:cNvPr id="10" name="Text 5"/>
          <p:cNvSpPr/>
          <p:nvPr/>
        </p:nvSpPr>
        <p:spPr>
          <a:xfrm>
            <a:off x="500063" y="2093119"/>
            <a:ext cx="39004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understanding of programming concepts like variables, if-else conditions, and for loops is helpful but not mandatory</a:t>
            </a:r>
            <a:endParaRPr lang="en-US" sz="837" dirty="0"/>
          </a:p>
        </p:txBody>
      </p:sp>
      <p:sp>
        <p:nvSpPr>
          <p:cNvPr id="11" name="Text 6"/>
          <p:cNvSpPr/>
          <p:nvPr/>
        </p:nvSpPr>
        <p:spPr>
          <a:xfrm>
            <a:off x="285750" y="2664619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Hardware Requirements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093244"/>
            <a:ext cx="178594" cy="1428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35781" y="3086100"/>
            <a:ext cx="5072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Laptop</a:t>
            </a:r>
            <a:endParaRPr lang="en-US" sz="837" dirty="0"/>
          </a:p>
        </p:txBody>
      </p:sp>
      <p:sp>
        <p:nvSpPr>
          <p:cNvPr id="14" name="Text 8"/>
          <p:cNvSpPr/>
          <p:nvPr/>
        </p:nvSpPr>
        <p:spPr>
          <a:xfrm>
            <a:off x="535781" y="3250406"/>
            <a:ext cx="266581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 Windows, macOS, or Linux operating system</a:t>
            </a:r>
            <a:endParaRPr lang="en-US" sz="837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3543300"/>
            <a:ext cx="178594" cy="14287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35781" y="3536156"/>
            <a:ext cx="12442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Administrative Rights</a:t>
            </a:r>
            <a:endParaRPr lang="en-US" sz="837" dirty="0"/>
          </a:p>
        </p:txBody>
      </p:sp>
      <p:sp>
        <p:nvSpPr>
          <p:cNvPr id="17" name="Text 10"/>
          <p:cNvSpPr/>
          <p:nvPr/>
        </p:nvSpPr>
        <p:spPr>
          <a:xfrm>
            <a:off x="535781" y="3700463"/>
            <a:ext cx="277280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Ability to install software and drivers on your laptop</a:t>
            </a:r>
            <a:endParaRPr lang="en-US" sz="837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993356"/>
            <a:ext cx="107156" cy="14287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64344" y="3986213"/>
            <a:ext cx="6156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USB-A Port</a:t>
            </a:r>
            <a:endParaRPr lang="en-US" sz="837" dirty="0"/>
          </a:p>
        </p:txBody>
      </p:sp>
      <p:sp>
        <p:nvSpPr>
          <p:cNvPr id="20" name="Text 12"/>
          <p:cNvSpPr/>
          <p:nvPr/>
        </p:nvSpPr>
        <p:spPr>
          <a:xfrm>
            <a:off x="464344" y="4150519"/>
            <a:ext cx="393620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connect the NodeMCU board (USB-C adapter required if your laptop only has USB-C ports)</a:t>
            </a:r>
            <a:endParaRPr lang="en-US" sz="837" dirty="0"/>
          </a:p>
        </p:txBody>
      </p:sp>
      <p:sp>
        <p:nvSpPr>
          <p:cNvPr id="21" name="Text 13"/>
          <p:cNvSpPr/>
          <p:nvPr/>
        </p:nvSpPr>
        <p:spPr>
          <a:xfrm>
            <a:off x="4743450" y="885825"/>
            <a:ext cx="41148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Software Requirements</a:t>
            </a:r>
            <a:endParaRPr lang="en-US" sz="1350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450" y="1314450"/>
            <a:ext cx="142875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957763" y="1307306"/>
            <a:ext cx="6794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</a:t>
            </a:r>
            <a:endParaRPr lang="en-US" sz="837" dirty="0"/>
          </a:p>
        </p:txBody>
      </p:sp>
      <p:sp>
        <p:nvSpPr>
          <p:cNvPr id="24" name="Text 15"/>
          <p:cNvSpPr/>
          <p:nvPr/>
        </p:nvSpPr>
        <p:spPr>
          <a:xfrm>
            <a:off x="4957763" y="1471613"/>
            <a:ext cx="386541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and install the latest version from the official Arduino website</a:t>
            </a:r>
            <a:endParaRPr lang="en-US" sz="837" dirty="0"/>
          </a:p>
        </p:txBody>
      </p:sp>
      <p:pic>
        <p:nvPicPr>
          <p:cNvPr id="25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450" y="1764506"/>
            <a:ext cx="142875" cy="142875"/>
          </a:xfrm>
          <a:prstGeom prst="rect">
            <a:avLst/>
          </a:prstGeom>
        </p:spPr>
      </p:pic>
      <p:sp>
        <p:nvSpPr>
          <p:cNvPr id="26" name="Text 16"/>
          <p:cNvSpPr/>
          <p:nvPr/>
        </p:nvSpPr>
        <p:spPr>
          <a:xfrm>
            <a:off x="4957763" y="1757363"/>
            <a:ext cx="7419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 Driver</a:t>
            </a:r>
            <a:endParaRPr lang="en-US" sz="837" dirty="0"/>
          </a:p>
        </p:txBody>
      </p:sp>
      <p:sp>
        <p:nvSpPr>
          <p:cNvPr id="27" name="Text 17"/>
          <p:cNvSpPr/>
          <p:nvPr/>
        </p:nvSpPr>
        <p:spPr>
          <a:xfrm>
            <a:off x="4957763" y="1921669"/>
            <a:ext cx="389387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for Windows to detect the NodeMCU board's USB-to-Serial chip</a:t>
            </a:r>
            <a:endParaRPr lang="en-US" sz="837" dirty="0"/>
          </a:p>
        </p:txBody>
      </p:sp>
      <p:pic>
        <p:nvPicPr>
          <p:cNvPr id="28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3450" y="2214563"/>
            <a:ext cx="178594" cy="142875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4993481" y="2207419"/>
            <a:ext cx="13133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Support</a:t>
            </a:r>
            <a:endParaRPr lang="en-US" sz="837" dirty="0"/>
          </a:p>
        </p:txBody>
      </p:sp>
      <p:sp>
        <p:nvSpPr>
          <p:cNvPr id="30" name="Text 19"/>
          <p:cNvSpPr/>
          <p:nvPr/>
        </p:nvSpPr>
        <p:spPr>
          <a:xfrm>
            <a:off x="4993481" y="2371725"/>
            <a:ext cx="24907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 board support for ESP8266 in Arduino IDE</a:t>
            </a:r>
            <a:endParaRPr lang="en-US" sz="837" dirty="0"/>
          </a:p>
        </p:txBody>
      </p:sp>
      <p:pic>
        <p:nvPicPr>
          <p:cNvPr id="3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3450" y="2664619"/>
            <a:ext cx="125016" cy="142875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4939903" y="2657475"/>
            <a:ext cx="10460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</a:t>
            </a:r>
            <a:endParaRPr lang="en-US" sz="837" dirty="0"/>
          </a:p>
        </p:txBody>
      </p:sp>
      <p:sp>
        <p:nvSpPr>
          <p:cNvPr id="33" name="Text 21"/>
          <p:cNvSpPr/>
          <p:nvPr/>
        </p:nvSpPr>
        <p:spPr>
          <a:xfrm>
            <a:off x="4939903" y="2821781"/>
            <a:ext cx="391834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Various libraries for sensors and displays will be installed during the workshop</a:t>
            </a:r>
            <a:endParaRPr lang="en-US" sz="837" dirty="0"/>
          </a:p>
        </p:txBody>
      </p:sp>
      <p:sp>
        <p:nvSpPr>
          <p:cNvPr id="34" name="Shape 22"/>
          <p:cNvSpPr/>
          <p:nvPr/>
        </p:nvSpPr>
        <p:spPr>
          <a:xfrm>
            <a:off x="4743450" y="3307556"/>
            <a:ext cx="4114800" cy="90011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23"/>
          <p:cNvSpPr/>
          <p:nvPr/>
        </p:nvSpPr>
        <p:spPr>
          <a:xfrm>
            <a:off x="4743450" y="3307556"/>
            <a:ext cx="28575" cy="90011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24"/>
          <p:cNvSpPr/>
          <p:nvPr/>
        </p:nvSpPr>
        <p:spPr>
          <a:xfrm>
            <a:off x="4850606" y="3421856"/>
            <a:ext cx="9381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Important Note:</a:t>
            </a:r>
            <a:endParaRPr lang="en-US" sz="837" dirty="0"/>
          </a:p>
        </p:txBody>
      </p:sp>
      <p:sp>
        <p:nvSpPr>
          <p:cNvPr id="37" name="Text 25"/>
          <p:cNvSpPr/>
          <p:nvPr/>
        </p:nvSpPr>
        <p:spPr>
          <a:xfrm>
            <a:off x="4850606" y="3593306"/>
            <a:ext cx="24590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 software requirements should be installed </a:t>
            </a:r>
            <a:endParaRPr lang="en-US" sz="837" dirty="0"/>
          </a:p>
        </p:txBody>
      </p:sp>
      <p:sp>
        <p:nvSpPr>
          <p:cNvPr id="38" name="Text 26"/>
          <p:cNvSpPr/>
          <p:nvPr/>
        </p:nvSpPr>
        <p:spPr>
          <a:xfrm>
            <a:off x="7309675" y="3593306"/>
            <a:ext cx="4340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BEFORE</a:t>
            </a:r>
            <a:endParaRPr lang="en-US" sz="837" dirty="0"/>
          </a:p>
        </p:txBody>
      </p:sp>
      <p:sp>
        <p:nvSpPr>
          <p:cNvPr id="39" name="Text 27"/>
          <p:cNvSpPr/>
          <p:nvPr/>
        </p:nvSpPr>
        <p:spPr>
          <a:xfrm>
            <a:off x="7743685" y="3593306"/>
            <a:ext cx="7582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attending the </a:t>
            </a:r>
            <a:endParaRPr lang="en-US" sz="837" dirty="0"/>
          </a:p>
        </p:txBody>
      </p:sp>
      <p:sp>
        <p:nvSpPr>
          <p:cNvPr id="40" name="Text 28"/>
          <p:cNvSpPr/>
          <p:nvPr/>
        </p:nvSpPr>
        <p:spPr>
          <a:xfrm>
            <a:off x="4850606" y="3764756"/>
            <a:ext cx="33564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workshop to ensure a smooth experience. Detailed installation </a:t>
            </a:r>
            <a:endParaRPr lang="en-US" sz="837" dirty="0"/>
          </a:p>
        </p:txBody>
      </p:sp>
      <p:sp>
        <p:nvSpPr>
          <p:cNvPr id="41" name="Text 29"/>
          <p:cNvSpPr/>
          <p:nvPr/>
        </p:nvSpPr>
        <p:spPr>
          <a:xfrm>
            <a:off x="4850606" y="3936206"/>
            <a:ext cx="26841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instructions will be covered in the following slides.</a:t>
            </a:r>
            <a:endParaRPr lang="en-US" sz="83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363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Installation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Installation Steps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3001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85750" y="13001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607219" y="1307306"/>
            <a:ext cx="12821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Arduino IDE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607219" y="1478756"/>
            <a:ext cx="18816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Visit the official Arduino website at 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2488843" y="1478756"/>
            <a:ext cx="12475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arduino.cc/en/software</a:t>
            </a:r>
            <a:endParaRPr lang="en-US" sz="837" dirty="0"/>
          </a:p>
        </p:txBody>
      </p:sp>
      <p:sp>
        <p:nvSpPr>
          <p:cNvPr id="10" name="Shape 7"/>
          <p:cNvSpPr/>
          <p:nvPr/>
        </p:nvSpPr>
        <p:spPr>
          <a:xfrm>
            <a:off x="285750" y="1785938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285750" y="178593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607219" y="1793081"/>
            <a:ext cx="17619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Choose Your Operating System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607219" y="1957388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the appropriate version for your OS (Windows, macOS, or Linux)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285750" y="24431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285750" y="24431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607219" y="2450306"/>
            <a:ext cx="18104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and Run the Installer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607219" y="2621756"/>
            <a:ext cx="16100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Windows: Run the .exe file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607219" y="2793206"/>
            <a:ext cx="25406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macOS: Drag Arduino to Applications folder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607219" y="2964656"/>
            <a:ext cx="25076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Linux: Extract the archive and run install.sh</a:t>
            </a:r>
            <a:endParaRPr lang="en-US" sz="837" dirty="0"/>
          </a:p>
        </p:txBody>
      </p:sp>
      <p:sp>
        <p:nvSpPr>
          <p:cNvPr id="20" name="Shape 17"/>
          <p:cNvSpPr/>
          <p:nvPr/>
        </p:nvSpPr>
        <p:spPr>
          <a:xfrm>
            <a:off x="285750" y="3271838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285750" y="3271838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607219" y="3278981"/>
            <a:ext cx="14635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Complete the Installation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607219" y="3443288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Follow the on-screen instructions to complete the installation process</a:t>
            </a:r>
            <a:endParaRPr lang="en-US" sz="837" dirty="0"/>
          </a:p>
        </p:txBody>
      </p:sp>
      <p:sp>
        <p:nvSpPr>
          <p:cNvPr id="24" name="Shape 21"/>
          <p:cNvSpPr/>
          <p:nvPr/>
        </p:nvSpPr>
        <p:spPr>
          <a:xfrm>
            <a:off x="285750" y="392906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285750" y="392906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607219" y="3936206"/>
            <a:ext cx="11267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Arduino IDE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607219" y="4100513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the Arduino IDE from your applications menu or desktop shortcut</a:t>
            </a:r>
            <a:endParaRPr lang="en-US" sz="837" dirty="0"/>
          </a:p>
        </p:txBody>
      </p:sp>
      <p:sp>
        <p:nvSpPr>
          <p:cNvPr id="28" name="Shape 25"/>
          <p:cNvSpPr/>
          <p:nvPr/>
        </p:nvSpPr>
        <p:spPr>
          <a:xfrm>
            <a:off x="255026" y="4393406"/>
            <a:ext cx="3857625" cy="7286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6"/>
          <p:cNvSpPr/>
          <p:nvPr/>
        </p:nvSpPr>
        <p:spPr>
          <a:xfrm>
            <a:off x="255026" y="4393406"/>
            <a:ext cx="28575" cy="7286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7"/>
          <p:cNvSpPr/>
          <p:nvPr/>
        </p:nvSpPr>
        <p:spPr>
          <a:xfrm>
            <a:off x="362182" y="4507706"/>
            <a:ext cx="3134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Note: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362182" y="4672012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2.x is recommended for this workshop as it offers improved features and performance compared to the 1.x version.</a:t>
            </a:r>
            <a:endParaRPr lang="en-US" sz="837" dirty="0"/>
          </a:p>
        </p:txBody>
      </p:sp>
      <p:sp>
        <p:nvSpPr>
          <p:cNvPr id="32" name="Text 29"/>
          <p:cNvSpPr/>
          <p:nvPr/>
        </p:nvSpPr>
        <p:spPr>
          <a:xfrm>
            <a:off x="4541388" y="662385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Interface</a:t>
            </a:r>
            <a:endParaRPr lang="en-US" sz="1350" dirty="0"/>
          </a:p>
        </p:txBody>
      </p:sp>
      <p:pic>
        <p:nvPicPr>
          <p:cNvPr id="3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248" y="969566"/>
            <a:ext cx="4286250" cy="2419722"/>
          </a:xfrm>
          <a:prstGeom prst="rect">
            <a:avLst/>
          </a:prstGeom>
        </p:spPr>
      </p:pic>
      <p:sp>
        <p:nvSpPr>
          <p:cNvPr id="34" name="Text 30"/>
          <p:cNvSpPr/>
          <p:nvPr/>
        </p:nvSpPr>
        <p:spPr>
          <a:xfrm>
            <a:off x="4583248" y="3425031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Arduino IDE 2.0 Interface</a:t>
            </a:r>
            <a:endParaRPr lang="en-US" sz="837" dirty="0"/>
          </a:p>
        </p:txBody>
      </p:sp>
      <p:sp>
        <p:nvSpPr>
          <p:cNvPr id="35" name="Text 31"/>
          <p:cNvSpPr/>
          <p:nvPr/>
        </p:nvSpPr>
        <p:spPr>
          <a:xfrm>
            <a:off x="4541388" y="3589735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Features:</a:t>
            </a:r>
            <a:endParaRPr lang="en-US" sz="1046" dirty="0"/>
          </a:p>
        </p:txBody>
      </p:sp>
      <p:sp>
        <p:nvSpPr>
          <p:cNvPr id="36" name="Text 32"/>
          <p:cNvSpPr/>
          <p:nvPr/>
        </p:nvSpPr>
        <p:spPr>
          <a:xfrm>
            <a:off x="4750594" y="3761185"/>
            <a:ext cx="6892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Editor:</a:t>
            </a:r>
            <a:endParaRPr lang="en-US" sz="837" dirty="0"/>
          </a:p>
        </p:txBody>
      </p:sp>
      <p:sp>
        <p:nvSpPr>
          <p:cNvPr id="37" name="Text 33"/>
          <p:cNvSpPr/>
          <p:nvPr/>
        </p:nvSpPr>
        <p:spPr>
          <a:xfrm>
            <a:off x="5439826" y="3761185"/>
            <a:ext cx="20161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Write and edit your Arduino sketches</a:t>
            </a:r>
            <a:endParaRPr lang="en-US" sz="837" dirty="0"/>
          </a:p>
        </p:txBody>
      </p:sp>
      <p:sp>
        <p:nvSpPr>
          <p:cNvPr id="38" name="Text 34"/>
          <p:cNvSpPr/>
          <p:nvPr/>
        </p:nvSpPr>
        <p:spPr>
          <a:xfrm>
            <a:off x="4750594" y="3989785"/>
            <a:ext cx="7948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Button:</a:t>
            </a:r>
            <a:endParaRPr lang="en-US" sz="837" dirty="0"/>
          </a:p>
        </p:txBody>
      </p:sp>
      <p:sp>
        <p:nvSpPr>
          <p:cNvPr id="39" name="Text 35"/>
          <p:cNvSpPr/>
          <p:nvPr/>
        </p:nvSpPr>
        <p:spPr>
          <a:xfrm>
            <a:off x="5545448" y="3989785"/>
            <a:ext cx="14592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your code for errors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750594" y="4218385"/>
            <a:ext cx="8650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Upload Button:</a:t>
            </a:r>
            <a:endParaRPr lang="en-US" sz="837" dirty="0"/>
          </a:p>
        </p:txBody>
      </p:sp>
      <p:sp>
        <p:nvSpPr>
          <p:cNvPr id="41" name="Text 37"/>
          <p:cNvSpPr/>
          <p:nvPr/>
        </p:nvSpPr>
        <p:spPr>
          <a:xfrm>
            <a:off x="5615630" y="4218385"/>
            <a:ext cx="201397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Send your code to the Arduino board</a:t>
            </a:r>
            <a:endParaRPr lang="en-US" sz="837" dirty="0"/>
          </a:p>
        </p:txBody>
      </p:sp>
      <p:sp>
        <p:nvSpPr>
          <p:cNvPr id="42" name="Text 38"/>
          <p:cNvSpPr/>
          <p:nvPr/>
        </p:nvSpPr>
        <p:spPr>
          <a:xfrm>
            <a:off x="4750594" y="4446985"/>
            <a:ext cx="8442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Serial Monitor:</a:t>
            </a:r>
            <a:endParaRPr lang="en-US" sz="837" dirty="0"/>
          </a:p>
        </p:txBody>
      </p:sp>
      <p:sp>
        <p:nvSpPr>
          <p:cNvPr id="43" name="Text 39"/>
          <p:cNvSpPr/>
          <p:nvPr/>
        </p:nvSpPr>
        <p:spPr>
          <a:xfrm>
            <a:off x="5594840" y="4446985"/>
            <a:ext cx="16956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View output from your Arduino</a:t>
            </a:r>
            <a:endParaRPr lang="en-US" sz="837" dirty="0"/>
          </a:p>
        </p:txBody>
      </p:sp>
      <p:sp>
        <p:nvSpPr>
          <p:cNvPr id="44" name="Text 40"/>
          <p:cNvSpPr/>
          <p:nvPr/>
        </p:nvSpPr>
        <p:spPr>
          <a:xfrm>
            <a:off x="4750594" y="4675585"/>
            <a:ext cx="9228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 Selection: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5673477" y="4675585"/>
            <a:ext cx="16552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Choose the correct board type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750594" y="4904185"/>
            <a:ext cx="8283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 Selection: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5578934" y="4904185"/>
            <a:ext cx="25289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Select the USB port your board is connected to</a:t>
            </a:r>
            <a:endParaRPr lang="en-US" sz="83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Driver Installation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5" y="549724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CH340G?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28606" y="749749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CH340G is a USB-to-Serial converter chip used in many NodeMCU boards and Arduino clones. Your computer needs the proper driver to communicate with this chip.</a:t>
            </a:r>
            <a:endParaRPr lang="en-US" sz="837" dirty="0"/>
          </a:p>
        </p:txBody>
      </p:sp>
      <p:sp>
        <p:nvSpPr>
          <p:cNvPr id="6" name="Text 3"/>
          <p:cNvSpPr/>
          <p:nvPr/>
        </p:nvSpPr>
        <p:spPr>
          <a:xfrm>
            <a:off x="214319" y="1232297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Installation Steps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214319" y="1646634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214319" y="1646634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535788" y="1653778"/>
            <a:ext cx="11805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Download the Driver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535788" y="1825228"/>
            <a:ext cx="15271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the CH340G driver from 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437908" y="2818007"/>
            <a:ext cx="4129336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</a:t>
            </a:r>
            <a:r>
              <a:rPr lang="en-US" sz="837" dirty="0" err="1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cdn.sparkfun.com</a:t>
            </a: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/assets/</a:t>
            </a:r>
            <a:r>
              <a:rPr lang="en-US" sz="837" dirty="0" err="1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learn_tutorials</a:t>
            </a:r>
            <a:r>
              <a:rPr lang="en-US" sz="837" dirty="0">
                <a:solidFill>
                  <a:srgbClr val="3B82F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/5/9/7/Windows-CH340-Driver.zip</a:t>
            </a:r>
            <a:endParaRPr lang="en-US" sz="837" dirty="0"/>
          </a:p>
        </p:txBody>
      </p:sp>
      <p:sp>
        <p:nvSpPr>
          <p:cNvPr id="12" name="Shape 9"/>
          <p:cNvSpPr/>
          <p:nvPr/>
        </p:nvSpPr>
        <p:spPr>
          <a:xfrm>
            <a:off x="214319" y="2132409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214319" y="2132409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535788" y="2139553"/>
            <a:ext cx="97224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 the Driver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535788" y="2311003"/>
            <a:ext cx="5485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Windows: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1084322" y="2311003"/>
            <a:ext cx="141504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Run the installer (.exe file)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535788" y="2482453"/>
            <a:ext cx="4265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macOS: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962376" y="2482453"/>
            <a:ext cx="22832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Open the .dmg file and follow instructions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535788" y="2653903"/>
            <a:ext cx="3482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Linux: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884073" y="2653903"/>
            <a:ext cx="29442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Usually no installation needed (built-in kernel support)</a:t>
            </a:r>
            <a:endParaRPr lang="en-US" sz="837" dirty="0"/>
          </a:p>
        </p:txBody>
      </p:sp>
      <p:sp>
        <p:nvSpPr>
          <p:cNvPr id="21" name="Shape 18"/>
          <p:cNvSpPr/>
          <p:nvPr/>
        </p:nvSpPr>
        <p:spPr>
          <a:xfrm>
            <a:off x="214319" y="2961084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214319" y="2961084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535788" y="2968228"/>
            <a:ext cx="102939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Verify Installation</a:t>
            </a:r>
            <a:endParaRPr lang="en-US" sz="837" dirty="0"/>
          </a:p>
        </p:txBody>
      </p:sp>
      <p:sp>
        <p:nvSpPr>
          <p:cNvPr id="24" name="Text 21"/>
          <p:cNvSpPr/>
          <p:nvPr/>
        </p:nvSpPr>
        <p:spPr>
          <a:xfrm>
            <a:off x="535788" y="3139678"/>
            <a:ext cx="5485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Windows: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1084322" y="3139678"/>
            <a:ext cx="25670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Device Manager for "USB-SERIAL CH340"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535788" y="3311128"/>
            <a:ext cx="4265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macOS: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962376" y="3311128"/>
            <a:ext cx="21883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Check System Report &gt; USB for "wch.cn"</a:t>
            </a:r>
            <a:endParaRPr lang="en-US" sz="837" dirty="0"/>
          </a:p>
        </p:txBody>
      </p:sp>
      <p:sp>
        <p:nvSpPr>
          <p:cNvPr id="28" name="Text 25"/>
          <p:cNvSpPr/>
          <p:nvPr/>
        </p:nvSpPr>
        <p:spPr>
          <a:xfrm>
            <a:off x="535788" y="3482578"/>
            <a:ext cx="3482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Linux: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884073" y="3482578"/>
            <a:ext cx="271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Run 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1155899" y="3489722"/>
            <a:ext cx="123464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dmesg | grep CH34x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2390540" y="3482578"/>
            <a:ext cx="6131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terminal</a:t>
            </a:r>
            <a:endParaRPr lang="en-US" sz="837" dirty="0"/>
          </a:p>
        </p:txBody>
      </p:sp>
      <p:sp>
        <p:nvSpPr>
          <p:cNvPr id="32" name="Shape 29"/>
          <p:cNvSpPr/>
          <p:nvPr/>
        </p:nvSpPr>
        <p:spPr>
          <a:xfrm>
            <a:off x="214319" y="3804047"/>
            <a:ext cx="3857625" cy="1207294"/>
          </a:xfrm>
          <a:prstGeom prst="rect">
            <a:avLst/>
          </a:prstGeom>
          <a:solidFill>
            <a:srgbClr val="FCF3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0"/>
          <p:cNvSpPr/>
          <p:nvPr/>
        </p:nvSpPr>
        <p:spPr>
          <a:xfrm>
            <a:off x="214319" y="3804047"/>
            <a:ext cx="28575" cy="1385888"/>
          </a:xfrm>
          <a:prstGeom prst="rect">
            <a:avLst/>
          </a:prstGeom>
          <a:solidFill>
            <a:srgbClr val="F1C4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1"/>
          <p:cNvSpPr/>
          <p:nvPr/>
        </p:nvSpPr>
        <p:spPr>
          <a:xfrm>
            <a:off x="321475" y="3911203"/>
            <a:ext cx="36433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Troubleshooting Tips:</a:t>
            </a:r>
            <a:endParaRPr lang="en-US" sz="837" dirty="0"/>
          </a:p>
        </p:txBody>
      </p:sp>
      <p:sp>
        <p:nvSpPr>
          <p:cNvPr id="35" name="Text 32"/>
          <p:cNvSpPr/>
          <p:nvPr/>
        </p:nvSpPr>
        <p:spPr>
          <a:xfrm>
            <a:off x="492925" y="4139803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a different USB port</a:t>
            </a:r>
            <a:endParaRPr lang="en-US" sz="837" dirty="0"/>
          </a:p>
        </p:txBody>
      </p:sp>
      <p:sp>
        <p:nvSpPr>
          <p:cNvPr id="36" name="Text 33"/>
          <p:cNvSpPr/>
          <p:nvPr/>
        </p:nvSpPr>
        <p:spPr>
          <a:xfrm>
            <a:off x="492925" y="4339828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Restart your computer after installation</a:t>
            </a:r>
            <a:endParaRPr lang="en-US" sz="837" dirty="0"/>
          </a:p>
        </p:txBody>
      </p:sp>
      <p:sp>
        <p:nvSpPr>
          <p:cNvPr id="37" name="Text 34"/>
          <p:cNvSpPr/>
          <p:nvPr/>
        </p:nvSpPr>
        <p:spPr>
          <a:xfrm>
            <a:off x="492925" y="4539853"/>
            <a:ext cx="347186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Try a different USB cable (data cable, not charge-only)</a:t>
            </a:r>
            <a:endParaRPr lang="en-US" sz="837" dirty="0"/>
          </a:p>
        </p:txBody>
      </p:sp>
      <p:sp>
        <p:nvSpPr>
          <p:cNvPr id="38" name="Text 35"/>
          <p:cNvSpPr/>
          <p:nvPr/>
        </p:nvSpPr>
        <p:spPr>
          <a:xfrm>
            <a:off x="492925" y="4739878"/>
            <a:ext cx="34718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 macOS, you may need to allow the driver in Security &amp; Privacy</a:t>
            </a:r>
            <a:endParaRPr lang="en-US" sz="837" dirty="0"/>
          </a:p>
        </p:txBody>
      </p:sp>
      <p:sp>
        <p:nvSpPr>
          <p:cNvPr id="39" name="Text 36"/>
          <p:cNvSpPr/>
          <p:nvPr/>
        </p:nvSpPr>
        <p:spPr>
          <a:xfrm>
            <a:off x="4538443" y="656479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Chip Identification</a:t>
            </a:r>
            <a:endParaRPr lang="en-US" sz="1350" dirty="0"/>
          </a:p>
        </p:txBody>
      </p:sp>
      <p:pic>
        <p:nvPicPr>
          <p:cNvPr id="4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456" y="916436"/>
            <a:ext cx="2616200" cy="1339203"/>
          </a:xfrm>
          <a:prstGeom prst="rect">
            <a:avLst/>
          </a:prstGeom>
        </p:spPr>
      </p:pic>
      <p:sp>
        <p:nvSpPr>
          <p:cNvPr id="41" name="Text 37"/>
          <p:cNvSpPr/>
          <p:nvPr/>
        </p:nvSpPr>
        <p:spPr>
          <a:xfrm>
            <a:off x="4698675" y="2284214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CH340G Chip on a USB-to-Serial Adapter</a:t>
            </a:r>
            <a:endParaRPr lang="en-US" sz="837" dirty="0"/>
          </a:p>
        </p:txBody>
      </p:sp>
      <p:sp>
        <p:nvSpPr>
          <p:cNvPr id="42" name="Shape 38"/>
          <p:cNvSpPr/>
          <p:nvPr/>
        </p:nvSpPr>
        <p:spPr>
          <a:xfrm>
            <a:off x="4657822" y="2512814"/>
            <a:ext cx="4286250" cy="14144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39"/>
          <p:cNvSpPr/>
          <p:nvPr/>
        </p:nvSpPr>
        <p:spPr>
          <a:xfrm>
            <a:off x="4670100" y="2472929"/>
            <a:ext cx="28575" cy="14144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0"/>
          <p:cNvSpPr/>
          <p:nvPr/>
        </p:nvSpPr>
        <p:spPr>
          <a:xfrm>
            <a:off x="4764978" y="2531269"/>
            <a:ext cx="40719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is this important?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4764978" y="2759869"/>
            <a:ext cx="40719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Without the CH340G driver, your computer won't recognize the NodeMCU board when connected via USB. This means you won't be able to: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936428" y="3159919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Upload code to the board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4936428" y="3359944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Communicate with the board via Serial Monitor</a:t>
            </a:r>
            <a:endParaRPr lang="en-US" sz="837" dirty="0"/>
          </a:p>
        </p:txBody>
      </p:sp>
      <p:sp>
        <p:nvSpPr>
          <p:cNvPr id="48" name="Text 44"/>
          <p:cNvSpPr/>
          <p:nvPr/>
        </p:nvSpPr>
        <p:spPr>
          <a:xfrm>
            <a:off x="4936428" y="3559969"/>
            <a:ext cx="39004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 the board through USB (in some cases)</a:t>
            </a:r>
            <a:endParaRPr lang="en-US" sz="837" dirty="0"/>
          </a:p>
        </p:txBody>
      </p:sp>
      <p:sp>
        <p:nvSpPr>
          <p:cNvPr id="49" name="Text 45"/>
          <p:cNvSpPr/>
          <p:nvPr/>
        </p:nvSpPr>
        <p:spPr>
          <a:xfrm>
            <a:off x="4686178" y="3964781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Issues:</a:t>
            </a:r>
            <a:endParaRPr lang="en-US" sz="1046" dirty="0"/>
          </a:p>
        </p:txBody>
      </p:sp>
      <p:sp>
        <p:nvSpPr>
          <p:cNvPr id="50" name="Text 46"/>
          <p:cNvSpPr/>
          <p:nvPr/>
        </p:nvSpPr>
        <p:spPr>
          <a:xfrm>
            <a:off x="4857628" y="4229100"/>
            <a:ext cx="182573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"Port not found" in Arduino IDE:</a:t>
            </a:r>
            <a:endParaRPr lang="en-US" sz="837" dirty="0"/>
          </a:p>
        </p:txBody>
      </p:sp>
      <p:sp>
        <p:nvSpPr>
          <p:cNvPr id="51" name="Text 47"/>
          <p:cNvSpPr/>
          <p:nvPr/>
        </p:nvSpPr>
        <p:spPr>
          <a:xfrm>
            <a:off x="6683358" y="4229100"/>
            <a:ext cx="18221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Driver not installed or recognized</a:t>
            </a:r>
            <a:endParaRPr lang="en-US" sz="837" dirty="0"/>
          </a:p>
        </p:txBody>
      </p:sp>
      <p:sp>
        <p:nvSpPr>
          <p:cNvPr id="52" name="Text 48"/>
          <p:cNvSpPr/>
          <p:nvPr/>
        </p:nvSpPr>
        <p:spPr>
          <a:xfrm>
            <a:off x="4857628" y="4457700"/>
            <a:ext cx="22821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Board connects/disconnects repeatedly:</a:t>
            </a:r>
            <a:endParaRPr lang="en-US" sz="837" dirty="0"/>
          </a:p>
        </p:txBody>
      </p:sp>
      <p:sp>
        <p:nvSpPr>
          <p:cNvPr id="53" name="Text 49"/>
          <p:cNvSpPr/>
          <p:nvPr/>
        </p:nvSpPr>
        <p:spPr>
          <a:xfrm>
            <a:off x="4857628" y="4522886"/>
            <a:ext cx="3968409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Faulty USB cable or insufficient power</a:t>
            </a:r>
            <a:endParaRPr lang="en-US" sz="837" dirty="0"/>
          </a:p>
        </p:txBody>
      </p:sp>
      <p:sp>
        <p:nvSpPr>
          <p:cNvPr id="54" name="Text 50"/>
          <p:cNvSpPr/>
          <p:nvPr/>
        </p:nvSpPr>
        <p:spPr>
          <a:xfrm>
            <a:off x="4857628" y="4857750"/>
            <a:ext cx="13421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Driver installation fails:</a:t>
            </a:r>
            <a:endParaRPr lang="en-US" sz="837" dirty="0"/>
          </a:p>
        </p:txBody>
      </p:sp>
      <p:sp>
        <p:nvSpPr>
          <p:cNvPr id="55" name="Text 51"/>
          <p:cNvSpPr/>
          <p:nvPr/>
        </p:nvSpPr>
        <p:spPr>
          <a:xfrm>
            <a:off x="6199760" y="4857750"/>
            <a:ext cx="25733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Incompatible OS version or security restrictions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10000"/>
          <a:stretch>
            <a:fillRect/>
          </a:stretch>
        </p:blipFill>
        <p:spPr>
          <a:xfrm>
            <a:off x="142875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Support Setup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571500" y="814388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Adding ESP8266 Board Support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571500" y="1228725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71500" y="1228725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892969" y="1235869"/>
            <a:ext cx="17209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Arduino IDE Preferences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892969" y="1407319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1215191" y="1407319"/>
            <a:ext cx="10009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File &gt; Preferences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2216125" y="1407319"/>
            <a:ext cx="13516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the Arduino IDE menu</a:t>
            </a:r>
            <a:endParaRPr lang="en-US" sz="837" dirty="0"/>
          </a:p>
        </p:txBody>
      </p:sp>
      <p:sp>
        <p:nvSpPr>
          <p:cNvPr id="11" name="Shape 8"/>
          <p:cNvSpPr/>
          <p:nvPr/>
        </p:nvSpPr>
        <p:spPr>
          <a:xfrm>
            <a:off x="571500" y="1678781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71500" y="1678781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892969" y="1685925"/>
            <a:ext cx="13904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 Board Manager URL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892969" y="1850231"/>
            <a:ext cx="35361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 the "Additional Boards Manager URLs" field, paste:</a:t>
            </a:r>
            <a:endParaRPr lang="en-US" sz="837" dirty="0"/>
          </a:p>
        </p:txBody>
      </p:sp>
      <p:sp>
        <p:nvSpPr>
          <p:cNvPr id="15" name="Shape 12"/>
          <p:cNvSpPr/>
          <p:nvPr/>
        </p:nvSpPr>
        <p:spPr>
          <a:xfrm>
            <a:off x="892969" y="2078831"/>
            <a:ext cx="3536156" cy="264319"/>
          </a:xfrm>
          <a:prstGeom prst="rect">
            <a:avLst/>
          </a:prstGeom>
          <a:solidFill>
            <a:srgbClr val="F7F9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92969" y="2078831"/>
            <a:ext cx="28575" cy="264319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92969" y="2078831"/>
            <a:ext cx="3536156" cy="264319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http://arduino.esp8266.com/stable/package_esp8266com_index.json</a:t>
            </a:r>
            <a:endParaRPr lang="en-US" sz="732" dirty="0"/>
          </a:p>
        </p:txBody>
      </p:sp>
      <p:sp>
        <p:nvSpPr>
          <p:cNvPr id="18" name="Shape 15"/>
          <p:cNvSpPr/>
          <p:nvPr/>
        </p:nvSpPr>
        <p:spPr>
          <a:xfrm>
            <a:off x="571500" y="2507456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571500" y="2507456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892969" y="2514600"/>
            <a:ext cx="12735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Boards Manager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892969" y="2686050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1215191" y="2686050"/>
            <a:ext cx="19036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Board &gt; Boards Manager...</a:t>
            </a:r>
            <a:endParaRPr lang="en-US" sz="837" dirty="0"/>
          </a:p>
        </p:txBody>
      </p:sp>
      <p:sp>
        <p:nvSpPr>
          <p:cNvPr id="23" name="Shape 20"/>
          <p:cNvSpPr/>
          <p:nvPr/>
        </p:nvSpPr>
        <p:spPr>
          <a:xfrm>
            <a:off x="571500" y="2957513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571500" y="2957513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892969" y="2964656"/>
            <a:ext cx="136384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Install ESP8266 Package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892969" y="3128963"/>
            <a:ext cx="3536156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Search for "esp8266" and install the package by "ESP8266 Community"</a:t>
            </a:r>
            <a:endParaRPr lang="en-US" sz="837" dirty="0"/>
          </a:p>
        </p:txBody>
      </p:sp>
      <p:sp>
        <p:nvSpPr>
          <p:cNvPr id="27" name="Shape 24"/>
          <p:cNvSpPr/>
          <p:nvPr/>
        </p:nvSpPr>
        <p:spPr>
          <a:xfrm>
            <a:off x="571500" y="3579019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571500" y="3579019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892969" y="3586163"/>
            <a:ext cx="13099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NodeMCU Board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892969" y="3757613"/>
            <a:ext cx="12585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After installation, go to 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2151524" y="3757613"/>
            <a:ext cx="7547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Board</a:t>
            </a:r>
            <a:endParaRPr lang="en-US" sz="837" dirty="0"/>
          </a:p>
        </p:txBody>
      </p:sp>
      <p:sp>
        <p:nvSpPr>
          <p:cNvPr id="32" name="Text 29"/>
          <p:cNvSpPr/>
          <p:nvPr/>
        </p:nvSpPr>
        <p:spPr>
          <a:xfrm>
            <a:off x="2906251" y="3757613"/>
            <a:ext cx="6035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select </a:t>
            </a:r>
            <a:endParaRPr lang="en-US" sz="837" dirty="0"/>
          </a:p>
        </p:txBody>
      </p:sp>
      <p:sp>
        <p:nvSpPr>
          <p:cNvPr id="33" name="Text 30"/>
          <p:cNvSpPr/>
          <p:nvPr/>
        </p:nvSpPr>
        <p:spPr>
          <a:xfrm>
            <a:off x="869696" y="3828157"/>
            <a:ext cx="3434386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"NodeMCU 1.0 (ESP-12E Module)"</a:t>
            </a:r>
            <a:endParaRPr lang="en-US" sz="837" dirty="0"/>
          </a:p>
        </p:txBody>
      </p:sp>
      <p:sp>
        <p:nvSpPr>
          <p:cNvPr id="34" name="Text 31"/>
          <p:cNvSpPr/>
          <p:nvPr/>
        </p:nvSpPr>
        <p:spPr>
          <a:xfrm>
            <a:off x="4714875" y="814388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Required Libraries Installation</a:t>
            </a:r>
            <a:endParaRPr lang="en-US" sz="1350" dirty="0"/>
          </a:p>
        </p:txBody>
      </p:sp>
      <p:pic>
        <p:nvPicPr>
          <p:cNvPr id="3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1228725"/>
            <a:ext cx="1322487" cy="1785938"/>
          </a:xfrm>
          <a:prstGeom prst="rect">
            <a:avLst/>
          </a:prstGeom>
        </p:spPr>
      </p:pic>
      <p:sp>
        <p:nvSpPr>
          <p:cNvPr id="36" name="Text 32"/>
          <p:cNvSpPr/>
          <p:nvPr/>
        </p:nvSpPr>
        <p:spPr>
          <a:xfrm>
            <a:off x="4714875" y="3086100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Board Manager Installation</a:t>
            </a:r>
            <a:endParaRPr lang="en-US" sz="837" dirty="0"/>
          </a:p>
        </p:txBody>
      </p:sp>
      <p:sp>
        <p:nvSpPr>
          <p:cNvPr id="37" name="Text 33"/>
          <p:cNvSpPr/>
          <p:nvPr/>
        </p:nvSpPr>
        <p:spPr>
          <a:xfrm>
            <a:off x="4714875" y="3371850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Libraries for Workshop:</a:t>
            </a:r>
            <a:endParaRPr lang="en-US" sz="1046" dirty="0"/>
          </a:p>
        </p:txBody>
      </p:sp>
      <p:sp>
        <p:nvSpPr>
          <p:cNvPr id="38" name="Text 34"/>
          <p:cNvSpPr/>
          <p:nvPr/>
        </p:nvSpPr>
        <p:spPr>
          <a:xfrm>
            <a:off x="4886325" y="3636169"/>
            <a:ext cx="10900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 Sensor Library</a:t>
            </a:r>
            <a:endParaRPr lang="en-US" sz="837" dirty="0"/>
          </a:p>
        </p:txBody>
      </p:sp>
      <p:sp>
        <p:nvSpPr>
          <p:cNvPr id="39" name="Text 35"/>
          <p:cNvSpPr/>
          <p:nvPr/>
        </p:nvSpPr>
        <p:spPr>
          <a:xfrm>
            <a:off x="5976417" y="3636169"/>
            <a:ext cx="6211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by Adafruit</a:t>
            </a:r>
            <a:endParaRPr lang="en-US" sz="837" dirty="0"/>
          </a:p>
        </p:txBody>
      </p:sp>
      <p:sp>
        <p:nvSpPr>
          <p:cNvPr id="40" name="Text 36"/>
          <p:cNvSpPr/>
          <p:nvPr/>
        </p:nvSpPr>
        <p:spPr>
          <a:xfrm>
            <a:off x="4886325" y="3836194"/>
            <a:ext cx="11644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GFX Library</a:t>
            </a:r>
            <a:endParaRPr lang="en-US" sz="837" dirty="0"/>
          </a:p>
        </p:txBody>
      </p:sp>
      <p:sp>
        <p:nvSpPr>
          <p:cNvPr id="41" name="Text 37"/>
          <p:cNvSpPr/>
          <p:nvPr/>
        </p:nvSpPr>
        <p:spPr>
          <a:xfrm>
            <a:off x="6050812" y="3836194"/>
            <a:ext cx="9863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OLED display)</a:t>
            </a:r>
            <a:endParaRPr lang="en-US" sz="837" dirty="0"/>
          </a:p>
        </p:txBody>
      </p:sp>
      <p:sp>
        <p:nvSpPr>
          <p:cNvPr id="42" name="Text 38"/>
          <p:cNvSpPr/>
          <p:nvPr/>
        </p:nvSpPr>
        <p:spPr>
          <a:xfrm>
            <a:off x="4886325" y="4036219"/>
            <a:ext cx="9777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SSD1306</a:t>
            </a:r>
            <a:endParaRPr lang="en-US" sz="837" dirty="0"/>
          </a:p>
        </p:txBody>
      </p:sp>
      <p:sp>
        <p:nvSpPr>
          <p:cNvPr id="43" name="Text 39"/>
          <p:cNvSpPr/>
          <p:nvPr/>
        </p:nvSpPr>
        <p:spPr>
          <a:xfrm>
            <a:off x="5864070" y="4036219"/>
            <a:ext cx="9863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OLED display)</a:t>
            </a:r>
            <a:endParaRPr lang="en-US" sz="837" dirty="0"/>
          </a:p>
        </p:txBody>
      </p:sp>
      <p:sp>
        <p:nvSpPr>
          <p:cNvPr id="44" name="Text 40"/>
          <p:cNvSpPr/>
          <p:nvPr/>
        </p:nvSpPr>
        <p:spPr>
          <a:xfrm>
            <a:off x="4886325" y="4249523"/>
            <a:ext cx="93936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MQ135 by </a:t>
            </a:r>
            <a:r>
              <a:rPr lang="en-US" sz="837" b="1" dirty="0" err="1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GeorgK</a:t>
            </a:r>
            <a:endParaRPr lang="en-US" sz="837" dirty="0"/>
          </a:p>
        </p:txBody>
      </p:sp>
      <p:sp>
        <p:nvSpPr>
          <p:cNvPr id="45" name="Text 41"/>
          <p:cNvSpPr/>
          <p:nvPr/>
        </p:nvSpPr>
        <p:spPr>
          <a:xfrm>
            <a:off x="5919490" y="4249523"/>
            <a:ext cx="844783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(for Gas Sensor)</a:t>
            </a:r>
            <a:endParaRPr lang="en-US" sz="837" dirty="0"/>
          </a:p>
        </p:txBody>
      </p:sp>
      <p:sp>
        <p:nvSpPr>
          <p:cNvPr id="46" name="Text 42"/>
          <p:cNvSpPr/>
          <p:nvPr/>
        </p:nvSpPr>
        <p:spPr>
          <a:xfrm>
            <a:off x="4886325" y="4436269"/>
            <a:ext cx="13358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Adafruit Unified Sensor</a:t>
            </a:r>
            <a:endParaRPr lang="en-US" sz="837" dirty="0"/>
          </a:p>
        </p:txBody>
      </p:sp>
      <p:sp>
        <p:nvSpPr>
          <p:cNvPr id="47" name="Text 43"/>
          <p:cNvSpPr/>
          <p:nvPr/>
        </p:nvSpPr>
        <p:spPr>
          <a:xfrm>
            <a:off x="6222150" y="4436269"/>
            <a:ext cx="7570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(dependency)</a:t>
            </a:r>
            <a:endParaRPr lang="en-US" sz="837" dirty="0"/>
          </a:p>
        </p:txBody>
      </p:sp>
      <p:sp>
        <p:nvSpPr>
          <p:cNvPr id="48" name="Text 44"/>
          <p:cNvSpPr/>
          <p:nvPr/>
        </p:nvSpPr>
        <p:spPr>
          <a:xfrm>
            <a:off x="446457" y="4121051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install libraries:</a:t>
            </a:r>
            <a:endParaRPr lang="en-US" sz="837" dirty="0"/>
          </a:p>
        </p:txBody>
      </p:sp>
      <p:sp>
        <p:nvSpPr>
          <p:cNvPr id="49" name="Text 45"/>
          <p:cNvSpPr/>
          <p:nvPr/>
        </p:nvSpPr>
        <p:spPr>
          <a:xfrm>
            <a:off x="617907" y="4299645"/>
            <a:ext cx="322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 to </a:t>
            </a:r>
            <a:endParaRPr lang="en-US" sz="837" dirty="0"/>
          </a:p>
        </p:txBody>
      </p:sp>
      <p:sp>
        <p:nvSpPr>
          <p:cNvPr id="50" name="Text 46"/>
          <p:cNvSpPr/>
          <p:nvPr/>
        </p:nvSpPr>
        <p:spPr>
          <a:xfrm>
            <a:off x="940129" y="4299645"/>
            <a:ext cx="15060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Tools &gt; Manage Libraries...</a:t>
            </a:r>
            <a:endParaRPr lang="en-US" sz="837" dirty="0"/>
          </a:p>
        </p:txBody>
      </p:sp>
      <p:sp>
        <p:nvSpPr>
          <p:cNvPr id="51" name="Text 47"/>
          <p:cNvSpPr/>
          <p:nvPr/>
        </p:nvSpPr>
        <p:spPr>
          <a:xfrm>
            <a:off x="617907" y="4492526"/>
            <a:ext cx="36861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Search for the library name</a:t>
            </a:r>
            <a:endParaRPr lang="en-US" sz="837" dirty="0"/>
          </a:p>
        </p:txBody>
      </p:sp>
      <p:sp>
        <p:nvSpPr>
          <p:cNvPr id="52" name="Text 48"/>
          <p:cNvSpPr/>
          <p:nvPr/>
        </p:nvSpPr>
        <p:spPr>
          <a:xfrm>
            <a:off x="617907" y="4692551"/>
            <a:ext cx="36861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Click "Install" (install dependencies if prompted)</a:t>
            </a:r>
            <a:endParaRPr lang="en-US" sz="837" dirty="0"/>
          </a:p>
        </p:txBody>
      </p:sp>
      <p:sp>
        <p:nvSpPr>
          <p:cNvPr id="53" name="Text 42">
            <a:extLst>
              <a:ext uri="{FF2B5EF4-FFF2-40B4-BE49-F238E27FC236}">
                <a16:creationId xmlns:a16="http://schemas.microsoft.com/office/drawing/2014/main" id="{B51068BC-FE50-0A82-7480-3E5A72C903C7}"/>
              </a:ext>
            </a:extLst>
          </p:cNvPr>
          <p:cNvSpPr/>
          <p:nvPr/>
        </p:nvSpPr>
        <p:spPr>
          <a:xfrm>
            <a:off x="4881836" y="4647786"/>
            <a:ext cx="1235916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Mpu6050 by Ewan Leng</a:t>
            </a:r>
            <a:endParaRPr lang="en-US" sz="837" dirty="0"/>
          </a:p>
        </p:txBody>
      </p:sp>
      <p:sp>
        <p:nvSpPr>
          <p:cNvPr id="54" name="Text 43">
            <a:extLst>
              <a:ext uri="{FF2B5EF4-FFF2-40B4-BE49-F238E27FC236}">
                <a16:creationId xmlns:a16="http://schemas.microsoft.com/office/drawing/2014/main" id="{E46D6508-6977-7C1C-3231-C9A1CE14217C}"/>
              </a:ext>
            </a:extLst>
          </p:cNvPr>
          <p:cNvSpPr/>
          <p:nvPr/>
        </p:nvSpPr>
        <p:spPr>
          <a:xfrm>
            <a:off x="6217661" y="4647786"/>
            <a:ext cx="796693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(For gyroscope)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18605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 Introduction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08227" y="582215"/>
            <a:ext cx="3857625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NodeMCU ESP8266?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85750" y="689372"/>
            <a:ext cx="385762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is an open-source IoT platform that includes firmware and development board based on the ESP8266 WiFi SoC from Espressif Systems.</a:t>
            </a:r>
            <a:endParaRPr lang="en-US" sz="837" dirty="0"/>
          </a:p>
        </p:txBody>
      </p:sp>
      <p:sp>
        <p:nvSpPr>
          <p:cNvPr id="6" name="Text 3"/>
          <p:cNvSpPr/>
          <p:nvPr/>
        </p:nvSpPr>
        <p:spPr>
          <a:xfrm>
            <a:off x="285750" y="1121568"/>
            <a:ext cx="3857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Features:</a:t>
            </a:r>
            <a:endParaRPr lang="en-US" sz="1046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93030"/>
            <a:ext cx="178594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5781" y="1385886"/>
            <a:ext cx="6907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Built-in WiFi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535781" y="1550193"/>
            <a:ext cx="255952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802.11 b/g/n WiFi connectivity with TCP/IP stack</a:t>
            </a:r>
            <a:endParaRPr lang="en-US" sz="837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43086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00063" y="1835943"/>
            <a:ext cx="10961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Powerful Processor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500063" y="2000249"/>
            <a:ext cx="263314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Tensilica L106 32-bit processor running at 80MHz</a:t>
            </a:r>
            <a:endParaRPr lang="en-US" sz="837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293143"/>
            <a:ext cx="160734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17922" y="2285999"/>
            <a:ext cx="4752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Memory</a:t>
            </a:r>
            <a:endParaRPr lang="en-US" sz="837" dirty="0"/>
          </a:p>
        </p:txBody>
      </p:sp>
      <p:sp>
        <p:nvSpPr>
          <p:cNvPr id="15" name="Text 9"/>
          <p:cNvSpPr/>
          <p:nvPr/>
        </p:nvSpPr>
        <p:spPr>
          <a:xfrm>
            <a:off x="517922" y="2450305"/>
            <a:ext cx="23006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4MB Flash memory and ~50KB usable RAM</a:t>
            </a:r>
            <a:endParaRPr lang="en-US" sz="837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743199"/>
            <a:ext cx="107156" cy="1428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64344" y="2736055"/>
            <a:ext cx="5582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GPIO Pins</a:t>
            </a:r>
            <a:endParaRPr lang="en-US" sz="837" dirty="0"/>
          </a:p>
        </p:txBody>
      </p:sp>
      <p:sp>
        <p:nvSpPr>
          <p:cNvPr id="18" name="Text 11"/>
          <p:cNvSpPr/>
          <p:nvPr/>
        </p:nvSpPr>
        <p:spPr>
          <a:xfrm>
            <a:off x="464344" y="2900361"/>
            <a:ext cx="3143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11 digital I/O pins with PWM, I2C, SPI, and ADC capabilities</a:t>
            </a:r>
            <a:endParaRPr lang="en-US" sz="837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3193255"/>
            <a:ext cx="107156" cy="142875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64344" y="3186111"/>
            <a:ext cx="3575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Power</a:t>
            </a:r>
            <a:endParaRPr lang="en-US" sz="837" dirty="0"/>
          </a:p>
        </p:txBody>
      </p:sp>
      <p:sp>
        <p:nvSpPr>
          <p:cNvPr id="21" name="Text 13"/>
          <p:cNvSpPr/>
          <p:nvPr/>
        </p:nvSpPr>
        <p:spPr>
          <a:xfrm>
            <a:off x="464344" y="3350418"/>
            <a:ext cx="284092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USB powered (5V) with 3.3V operating voltage for I/O</a:t>
            </a:r>
            <a:endParaRPr lang="en-US" sz="837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3643311"/>
            <a:ext cx="89297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46484" y="3636168"/>
            <a:ext cx="7826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Cost-Effective</a:t>
            </a:r>
            <a:endParaRPr lang="en-US" sz="837" dirty="0"/>
          </a:p>
        </p:txBody>
      </p:sp>
      <p:sp>
        <p:nvSpPr>
          <p:cNvPr id="24" name="Text 15"/>
          <p:cNvSpPr/>
          <p:nvPr/>
        </p:nvSpPr>
        <p:spPr>
          <a:xfrm>
            <a:off x="446484" y="3800474"/>
            <a:ext cx="281589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Low-cost development board perfect for IoT projects</a:t>
            </a:r>
            <a:endParaRPr lang="en-US" sz="837" dirty="0"/>
          </a:p>
        </p:txBody>
      </p:sp>
      <p:sp>
        <p:nvSpPr>
          <p:cNvPr id="25" name="Shape 16"/>
          <p:cNvSpPr/>
          <p:nvPr/>
        </p:nvSpPr>
        <p:spPr>
          <a:xfrm>
            <a:off x="285750" y="4114799"/>
            <a:ext cx="3857625" cy="728663"/>
          </a:xfrm>
          <a:prstGeom prst="rect">
            <a:avLst/>
          </a:prstGeom>
          <a:solidFill>
            <a:srgbClr val="EBF5F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17"/>
          <p:cNvSpPr/>
          <p:nvPr/>
        </p:nvSpPr>
        <p:spPr>
          <a:xfrm>
            <a:off x="285750" y="4114799"/>
            <a:ext cx="28575" cy="728663"/>
          </a:xfrm>
          <a:prstGeom prst="rect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8"/>
          <p:cNvSpPr/>
          <p:nvPr/>
        </p:nvSpPr>
        <p:spPr>
          <a:xfrm>
            <a:off x="392906" y="4229099"/>
            <a:ext cx="3134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Note:</a:t>
            </a:r>
            <a:endParaRPr lang="en-US" sz="837" dirty="0"/>
          </a:p>
        </p:txBody>
      </p:sp>
      <p:sp>
        <p:nvSpPr>
          <p:cNvPr id="28" name="Text 19"/>
          <p:cNvSpPr/>
          <p:nvPr/>
        </p:nvSpPr>
        <p:spPr>
          <a:xfrm>
            <a:off x="392906" y="4393405"/>
            <a:ext cx="36433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this workshop, we'll be using the NodeMCU 12E version, which is one of the most common variants available.</a:t>
            </a:r>
            <a:endParaRPr lang="en-US" sz="837" dirty="0"/>
          </a:p>
        </p:txBody>
      </p:sp>
      <p:sp>
        <p:nvSpPr>
          <p:cNvPr id="29" name="Text 20"/>
          <p:cNvSpPr/>
          <p:nvPr/>
        </p:nvSpPr>
        <p:spPr>
          <a:xfrm>
            <a:off x="4572000" y="885825"/>
            <a:ext cx="428625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Pinout</a:t>
            </a:r>
            <a:endParaRPr lang="en-US" sz="1350" dirty="0"/>
          </a:p>
        </p:txBody>
      </p:sp>
      <p:pic>
        <p:nvPicPr>
          <p:cNvPr id="3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4570" y="1158252"/>
            <a:ext cx="3263900" cy="2064863"/>
          </a:xfrm>
          <a:prstGeom prst="rect">
            <a:avLst/>
          </a:prstGeom>
        </p:spPr>
      </p:pic>
      <p:sp>
        <p:nvSpPr>
          <p:cNvPr id="31" name="Text 21"/>
          <p:cNvSpPr/>
          <p:nvPr/>
        </p:nvSpPr>
        <p:spPr>
          <a:xfrm>
            <a:off x="4607719" y="3164680"/>
            <a:ext cx="4286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 Pinout Diagram</a:t>
            </a:r>
            <a:endParaRPr lang="en-US" sz="837" dirty="0"/>
          </a:p>
        </p:txBody>
      </p:sp>
      <p:sp>
        <p:nvSpPr>
          <p:cNvPr id="32" name="Text 22"/>
          <p:cNvSpPr/>
          <p:nvPr/>
        </p:nvSpPr>
        <p:spPr>
          <a:xfrm>
            <a:off x="4607719" y="3507580"/>
            <a:ext cx="4286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7415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Pin Types:</a:t>
            </a:r>
            <a:endParaRPr lang="en-US" sz="1046" dirty="0"/>
          </a:p>
        </p:txBody>
      </p:sp>
      <p:sp>
        <p:nvSpPr>
          <p:cNvPr id="33" name="Text 23"/>
          <p:cNvSpPr/>
          <p:nvPr/>
        </p:nvSpPr>
        <p:spPr>
          <a:xfrm>
            <a:off x="4779169" y="3771899"/>
            <a:ext cx="3693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D0-D8:</a:t>
            </a:r>
            <a:endParaRPr lang="en-US" sz="837" dirty="0"/>
          </a:p>
        </p:txBody>
      </p:sp>
      <p:sp>
        <p:nvSpPr>
          <p:cNvPr id="34" name="Text 24"/>
          <p:cNvSpPr/>
          <p:nvPr/>
        </p:nvSpPr>
        <p:spPr>
          <a:xfrm>
            <a:off x="5148495" y="3771899"/>
            <a:ext cx="14660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Digital I/O pins (GPIO pins)</a:t>
            </a:r>
            <a:endParaRPr lang="en-US" sz="837" dirty="0"/>
          </a:p>
        </p:txBody>
      </p:sp>
      <p:sp>
        <p:nvSpPr>
          <p:cNvPr id="35" name="Text 25"/>
          <p:cNvSpPr/>
          <p:nvPr/>
        </p:nvSpPr>
        <p:spPr>
          <a:xfrm>
            <a:off x="4779169" y="4000499"/>
            <a:ext cx="1768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A0:</a:t>
            </a:r>
            <a:endParaRPr lang="en-US" sz="837" dirty="0"/>
          </a:p>
        </p:txBody>
      </p:sp>
      <p:sp>
        <p:nvSpPr>
          <p:cNvPr id="36" name="Text 26"/>
          <p:cNvSpPr/>
          <p:nvPr/>
        </p:nvSpPr>
        <p:spPr>
          <a:xfrm>
            <a:off x="4956005" y="4000499"/>
            <a:ext cx="20858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Analog input (0-3.3V, 10-bit resolution)</a:t>
            </a:r>
            <a:endParaRPr lang="en-US" sz="837" dirty="0"/>
          </a:p>
        </p:txBody>
      </p:sp>
      <p:sp>
        <p:nvSpPr>
          <p:cNvPr id="37" name="Text 27"/>
          <p:cNvSpPr/>
          <p:nvPr/>
        </p:nvSpPr>
        <p:spPr>
          <a:xfrm>
            <a:off x="4779169" y="4229099"/>
            <a:ext cx="2376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3V3:</a:t>
            </a:r>
            <a:endParaRPr lang="en-US" sz="837" dirty="0"/>
          </a:p>
        </p:txBody>
      </p:sp>
      <p:sp>
        <p:nvSpPr>
          <p:cNvPr id="38" name="Text 28"/>
          <p:cNvSpPr/>
          <p:nvPr/>
        </p:nvSpPr>
        <p:spPr>
          <a:xfrm>
            <a:off x="5016810" y="4229099"/>
            <a:ext cx="10210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3.3V power output</a:t>
            </a:r>
            <a:endParaRPr lang="en-US" sz="837" dirty="0"/>
          </a:p>
        </p:txBody>
      </p:sp>
      <p:sp>
        <p:nvSpPr>
          <p:cNvPr id="39" name="Text 29"/>
          <p:cNvSpPr/>
          <p:nvPr/>
        </p:nvSpPr>
        <p:spPr>
          <a:xfrm>
            <a:off x="4779169" y="4457699"/>
            <a:ext cx="2928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GND:</a:t>
            </a:r>
            <a:endParaRPr lang="en-US" sz="837" dirty="0"/>
          </a:p>
        </p:txBody>
      </p:sp>
      <p:sp>
        <p:nvSpPr>
          <p:cNvPr id="40" name="Text 30"/>
          <p:cNvSpPr/>
          <p:nvPr/>
        </p:nvSpPr>
        <p:spPr>
          <a:xfrm>
            <a:off x="5072007" y="4457699"/>
            <a:ext cx="6934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Ground pins</a:t>
            </a:r>
            <a:endParaRPr lang="en-US" sz="837" dirty="0"/>
          </a:p>
        </p:txBody>
      </p:sp>
      <p:sp>
        <p:nvSpPr>
          <p:cNvPr id="41" name="Text 31"/>
          <p:cNvSpPr/>
          <p:nvPr/>
        </p:nvSpPr>
        <p:spPr>
          <a:xfrm>
            <a:off x="4779169" y="4686299"/>
            <a:ext cx="2168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Vin:</a:t>
            </a:r>
            <a:endParaRPr lang="en-US" sz="837" dirty="0"/>
          </a:p>
        </p:txBody>
      </p:sp>
      <p:sp>
        <p:nvSpPr>
          <p:cNvPr id="42" name="Text 32"/>
          <p:cNvSpPr/>
          <p:nvPr/>
        </p:nvSpPr>
        <p:spPr>
          <a:xfrm>
            <a:off x="4996021" y="4686299"/>
            <a:ext cx="13835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External power input (5V)</a:t>
            </a:r>
            <a:endParaRPr lang="en-US" sz="837" dirty="0"/>
          </a:p>
        </p:txBody>
      </p:sp>
      <p:sp>
        <p:nvSpPr>
          <p:cNvPr id="43" name="Text 33"/>
          <p:cNvSpPr/>
          <p:nvPr/>
        </p:nvSpPr>
        <p:spPr>
          <a:xfrm>
            <a:off x="4779169" y="4914899"/>
            <a:ext cx="2371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RST:</a:t>
            </a:r>
            <a:endParaRPr lang="en-US" sz="837" dirty="0"/>
          </a:p>
        </p:txBody>
      </p:sp>
      <p:sp>
        <p:nvSpPr>
          <p:cNvPr id="44" name="Text 34"/>
          <p:cNvSpPr/>
          <p:nvPr/>
        </p:nvSpPr>
        <p:spPr>
          <a:xfrm>
            <a:off x="5016364" y="4914899"/>
            <a:ext cx="5259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Reset pin</a:t>
            </a:r>
            <a:endParaRPr lang="en-US" sz="8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6806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E88E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Physics-Relevant Sensors for ESP8266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89" y="689373"/>
            <a:ext cx="107156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9377" y="655440"/>
            <a:ext cx="176880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Temperature &amp; Humidity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752264" y="869752"/>
            <a:ext cx="9199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DHT11/DHT22: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1672189" y="869752"/>
            <a:ext cx="16460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Temperature and humidity 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752264" y="1053704"/>
            <a:ext cx="30658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Thermodynamics, heat transfer, phase changes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752264" y="1291233"/>
            <a:ext cx="53700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BME680: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1289273" y="1291233"/>
            <a:ext cx="22877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Temperature, humidity, pressure, gas 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752264" y="1475185"/>
            <a:ext cx="30658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Gas laws, atmospheric physics</a:t>
            </a:r>
            <a:endParaRPr lang="en-US" sz="837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89" y="1853804"/>
            <a:ext cx="150019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09377" y="1819871"/>
            <a:ext cx="15866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Motion &amp; Acceleration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752264" y="2034183"/>
            <a:ext cx="63010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MPU6050: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1382365" y="2034183"/>
            <a:ext cx="220697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3-axis accelerometer and gyroscope 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752264" y="2218135"/>
            <a:ext cx="28370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Kinematics, dynamics, rotational motion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752264" y="2455665"/>
            <a:ext cx="6347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HC-SR501:</a:t>
            </a:r>
            <a:endParaRPr lang="en-US" sz="942" dirty="0"/>
          </a:p>
        </p:txBody>
      </p:sp>
      <p:sp>
        <p:nvSpPr>
          <p:cNvPr id="18" name="Text 13"/>
          <p:cNvSpPr/>
          <p:nvPr/>
        </p:nvSpPr>
        <p:spPr>
          <a:xfrm>
            <a:off x="1386997" y="2455665"/>
            <a:ext cx="114263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PIR motion sensor </a:t>
            </a:r>
            <a:endParaRPr lang="en-US" sz="942" dirty="0"/>
          </a:p>
        </p:txBody>
      </p:sp>
      <p:sp>
        <p:nvSpPr>
          <p:cNvPr id="19" name="Text 14"/>
          <p:cNvSpPr/>
          <p:nvPr/>
        </p:nvSpPr>
        <p:spPr>
          <a:xfrm>
            <a:off x="752264" y="2639616"/>
            <a:ext cx="28370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Event triggering, motion detection</a:t>
            </a:r>
            <a:endParaRPr lang="en-US" sz="837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89" y="3018235"/>
            <a:ext cx="128588" cy="17145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09377" y="2984302"/>
            <a:ext cx="100629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Light &amp; Optics</a:t>
            </a:r>
            <a:endParaRPr lang="en-US" sz="1046" dirty="0"/>
          </a:p>
        </p:txBody>
      </p:sp>
      <p:sp>
        <p:nvSpPr>
          <p:cNvPr id="22" name="Text 16"/>
          <p:cNvSpPr/>
          <p:nvPr/>
        </p:nvSpPr>
        <p:spPr>
          <a:xfrm>
            <a:off x="752264" y="3198615"/>
            <a:ext cx="2893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LDR:</a:t>
            </a:r>
            <a:endParaRPr lang="en-US" sz="942" dirty="0"/>
          </a:p>
        </p:txBody>
      </p:sp>
      <p:sp>
        <p:nvSpPr>
          <p:cNvPr id="23" name="Text 17"/>
          <p:cNvSpPr/>
          <p:nvPr/>
        </p:nvSpPr>
        <p:spPr>
          <a:xfrm>
            <a:off x="1041614" y="3198615"/>
            <a:ext cx="152273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Light dependent resistor </a:t>
            </a:r>
            <a:endParaRPr lang="en-US" sz="942" dirty="0"/>
          </a:p>
        </p:txBody>
      </p:sp>
      <p:sp>
        <p:nvSpPr>
          <p:cNvPr id="24" name="Text 18"/>
          <p:cNvSpPr/>
          <p:nvPr/>
        </p:nvSpPr>
        <p:spPr>
          <a:xfrm>
            <a:off x="752264" y="3382566"/>
            <a:ext cx="22658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Light intensity, photodetectors</a:t>
            </a:r>
            <a:endParaRPr lang="en-US" sz="837" dirty="0"/>
          </a:p>
        </p:txBody>
      </p:sp>
      <p:sp>
        <p:nvSpPr>
          <p:cNvPr id="25" name="Text 19"/>
          <p:cNvSpPr/>
          <p:nvPr/>
        </p:nvSpPr>
        <p:spPr>
          <a:xfrm>
            <a:off x="752264" y="3620096"/>
            <a:ext cx="51566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BH1750:</a:t>
            </a:r>
            <a:endParaRPr lang="en-US" sz="942" dirty="0"/>
          </a:p>
        </p:txBody>
      </p:sp>
      <p:sp>
        <p:nvSpPr>
          <p:cNvPr id="26" name="Text 20"/>
          <p:cNvSpPr/>
          <p:nvPr/>
        </p:nvSpPr>
        <p:spPr>
          <a:xfrm>
            <a:off x="1267926" y="3620096"/>
            <a:ext cx="17052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Digital ambient light sensor </a:t>
            </a:r>
            <a:endParaRPr lang="en-US" sz="942" dirty="0"/>
          </a:p>
        </p:txBody>
      </p:sp>
      <p:sp>
        <p:nvSpPr>
          <p:cNvPr id="27" name="Text 21"/>
          <p:cNvSpPr/>
          <p:nvPr/>
        </p:nvSpPr>
        <p:spPr>
          <a:xfrm>
            <a:off x="752264" y="3804048"/>
            <a:ext cx="22658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Photometry, inverse square law</a:t>
            </a:r>
            <a:endParaRPr lang="en-US" sz="837" dirty="0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89" y="4182666"/>
            <a:ext cx="214313" cy="171450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552239" y="4148733"/>
            <a:ext cx="10135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Sound &amp; Force</a:t>
            </a:r>
            <a:endParaRPr lang="en-US" sz="1046" dirty="0"/>
          </a:p>
        </p:txBody>
      </p:sp>
      <p:sp>
        <p:nvSpPr>
          <p:cNvPr id="30" name="Text 23"/>
          <p:cNvSpPr/>
          <p:nvPr/>
        </p:nvSpPr>
        <p:spPr>
          <a:xfrm>
            <a:off x="795127" y="4363046"/>
            <a:ext cx="46434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KY-038:</a:t>
            </a:r>
            <a:endParaRPr lang="en-US" sz="942" dirty="0"/>
          </a:p>
        </p:txBody>
      </p:sp>
      <p:sp>
        <p:nvSpPr>
          <p:cNvPr id="31" name="Text 24"/>
          <p:cNvSpPr/>
          <p:nvPr/>
        </p:nvSpPr>
        <p:spPr>
          <a:xfrm>
            <a:off x="1259470" y="4363046"/>
            <a:ext cx="85937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Sound sensor </a:t>
            </a:r>
            <a:endParaRPr lang="en-US" sz="942" dirty="0"/>
          </a:p>
        </p:txBody>
      </p:sp>
      <p:sp>
        <p:nvSpPr>
          <p:cNvPr id="32" name="Text 25"/>
          <p:cNvSpPr/>
          <p:nvPr/>
        </p:nvSpPr>
        <p:spPr>
          <a:xfrm>
            <a:off x="795127" y="4546998"/>
            <a:ext cx="251289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Acoustics, sound wave detection</a:t>
            </a:r>
            <a:endParaRPr lang="en-US" sz="837" dirty="0"/>
          </a:p>
        </p:txBody>
      </p:sp>
      <p:sp>
        <p:nvSpPr>
          <p:cNvPr id="33" name="Text 26"/>
          <p:cNvSpPr/>
          <p:nvPr/>
        </p:nvSpPr>
        <p:spPr>
          <a:xfrm>
            <a:off x="795127" y="4784527"/>
            <a:ext cx="85139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Force Sensor:</a:t>
            </a:r>
            <a:endParaRPr lang="en-US" sz="942" dirty="0"/>
          </a:p>
        </p:txBody>
      </p:sp>
      <p:sp>
        <p:nvSpPr>
          <p:cNvPr id="34" name="Text 27"/>
          <p:cNvSpPr/>
          <p:nvPr/>
        </p:nvSpPr>
        <p:spPr>
          <a:xfrm>
            <a:off x="1646516" y="4784527"/>
            <a:ext cx="151721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1212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Pressure/force detection </a:t>
            </a:r>
            <a:endParaRPr lang="en-US" sz="942" dirty="0"/>
          </a:p>
        </p:txBody>
      </p:sp>
      <p:sp>
        <p:nvSpPr>
          <p:cNvPr id="35" name="Text 28"/>
          <p:cNvSpPr/>
          <p:nvPr/>
        </p:nvSpPr>
        <p:spPr>
          <a:xfrm>
            <a:off x="795127" y="4968479"/>
            <a:ext cx="251289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Applications: Hooke's Law, pressure measurement</a:t>
            </a:r>
            <a:endParaRPr lang="en-US" sz="837" dirty="0"/>
          </a:p>
        </p:txBody>
      </p:sp>
      <p:pic>
        <p:nvPicPr>
          <p:cNvPr id="3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3924" y="760809"/>
            <a:ext cx="4292935" cy="3393281"/>
          </a:xfrm>
          <a:prstGeom prst="rect">
            <a:avLst/>
          </a:prstGeom>
        </p:spPr>
      </p:pic>
      <p:sp>
        <p:nvSpPr>
          <p:cNvPr id="38" name="Text 29"/>
          <p:cNvSpPr/>
          <p:nvPr/>
        </p:nvSpPr>
        <p:spPr>
          <a:xfrm>
            <a:off x="5019886" y="4171950"/>
            <a:ext cx="35718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ESP8266 Connected to Multiple Sensor Modules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b="29550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Experiments 1-2: LED Traffic Light &amp; Light Sensor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85826"/>
            <a:ext cx="4114800" cy="3604022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392906" y="992981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10" y="1057275"/>
            <a:ext cx="80367" cy="128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35806" y="1021556"/>
            <a:ext cx="321742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1: The "Hello, World!" of Hardware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392906" y="1328738"/>
            <a:ext cx="5741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967057" y="1328738"/>
            <a:ext cx="31936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Learn the basics of Arduino IDE, upload your first program, 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392906" y="1500188"/>
            <a:ext cx="14958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control a digital output.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392906" y="1757363"/>
            <a:ext cx="755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Components: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564356" y="19788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564356" y="21502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 Traffic Lights Signal Module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564356" y="23217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Male to Female Jumper Wires (3x)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564356" y="24931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Micro USB Cable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392906" y="2757488"/>
            <a:ext cx="7397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837" dirty="0"/>
          </a:p>
        </p:txBody>
      </p:sp>
      <p:sp>
        <p:nvSpPr>
          <p:cNvPr id="17" name="Shape 13"/>
          <p:cNvSpPr/>
          <p:nvPr/>
        </p:nvSpPr>
        <p:spPr>
          <a:xfrm>
            <a:off x="396478" y="3032522"/>
            <a:ext cx="2386431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396478" y="3032522"/>
            <a:ext cx="238643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Traffic Light Module Pin</a:t>
            </a:r>
            <a:endParaRPr lang="en-US" sz="837" dirty="0"/>
          </a:p>
        </p:txBody>
      </p:sp>
      <p:sp>
        <p:nvSpPr>
          <p:cNvPr id="19" name="Shape 15"/>
          <p:cNvSpPr/>
          <p:nvPr/>
        </p:nvSpPr>
        <p:spPr>
          <a:xfrm>
            <a:off x="2780705" y="3032522"/>
            <a:ext cx="1509117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2780705" y="3032522"/>
            <a:ext cx="15091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21" name="Text 17"/>
          <p:cNvSpPr/>
          <p:nvPr/>
        </p:nvSpPr>
        <p:spPr>
          <a:xfrm>
            <a:off x="396478" y="3318272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 (Green LED)</a:t>
            </a:r>
            <a:endParaRPr lang="en-US" sz="837" dirty="0"/>
          </a:p>
        </p:txBody>
      </p:sp>
      <p:sp>
        <p:nvSpPr>
          <p:cNvPr id="22" name="Text 18"/>
          <p:cNvSpPr/>
          <p:nvPr/>
        </p:nvSpPr>
        <p:spPr>
          <a:xfrm>
            <a:off x="2785504" y="3318272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D1 (GPIO5)</a:t>
            </a:r>
            <a:endParaRPr lang="en-US" sz="837" dirty="0"/>
          </a:p>
        </p:txBody>
      </p:sp>
      <p:sp>
        <p:nvSpPr>
          <p:cNvPr id="23" name="Text 19"/>
          <p:cNvSpPr/>
          <p:nvPr/>
        </p:nvSpPr>
        <p:spPr>
          <a:xfrm>
            <a:off x="396478" y="3611166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 (Yellow LED)</a:t>
            </a:r>
            <a:endParaRPr lang="en-US" sz="837" dirty="0"/>
          </a:p>
        </p:txBody>
      </p:sp>
      <p:sp>
        <p:nvSpPr>
          <p:cNvPr id="24" name="Text 20"/>
          <p:cNvSpPr/>
          <p:nvPr/>
        </p:nvSpPr>
        <p:spPr>
          <a:xfrm>
            <a:off x="2785504" y="3611166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D2 (GPIO4)</a:t>
            </a:r>
            <a:endParaRPr lang="en-US" sz="837" dirty="0"/>
          </a:p>
        </p:txBody>
      </p:sp>
      <p:sp>
        <p:nvSpPr>
          <p:cNvPr id="25" name="Text 21"/>
          <p:cNvSpPr/>
          <p:nvPr/>
        </p:nvSpPr>
        <p:spPr>
          <a:xfrm>
            <a:off x="396478" y="3904059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 (Red LED)</a:t>
            </a:r>
            <a:endParaRPr lang="en-US" sz="837" dirty="0"/>
          </a:p>
        </p:txBody>
      </p:sp>
      <p:sp>
        <p:nvSpPr>
          <p:cNvPr id="26" name="Text 22"/>
          <p:cNvSpPr/>
          <p:nvPr/>
        </p:nvSpPr>
        <p:spPr>
          <a:xfrm>
            <a:off x="2785504" y="3904059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D3 (GPIO0)</a:t>
            </a:r>
            <a:endParaRPr lang="en-US" sz="837" dirty="0"/>
          </a:p>
        </p:txBody>
      </p:sp>
      <p:sp>
        <p:nvSpPr>
          <p:cNvPr id="27" name="Text 23"/>
          <p:cNvSpPr/>
          <p:nvPr/>
        </p:nvSpPr>
        <p:spPr>
          <a:xfrm>
            <a:off x="396478" y="4196953"/>
            <a:ext cx="2389026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28" name="Text 24"/>
          <p:cNvSpPr/>
          <p:nvPr/>
        </p:nvSpPr>
        <p:spPr>
          <a:xfrm>
            <a:off x="2785504" y="4196953"/>
            <a:ext cx="150431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692" y="1501081"/>
            <a:ext cx="1216224" cy="1216224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1705765" y="2749352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LED Traffic Light Module</a:t>
            </a:r>
            <a:endParaRPr lang="en-US" sz="732" dirty="0"/>
          </a:p>
        </p:txBody>
      </p:sp>
      <p:sp>
        <p:nvSpPr>
          <p:cNvPr id="31" name="Shape 26"/>
          <p:cNvSpPr/>
          <p:nvPr/>
        </p:nvSpPr>
        <p:spPr>
          <a:xfrm>
            <a:off x="4743450" y="885826"/>
            <a:ext cx="4114800" cy="3233438"/>
          </a:xfrm>
          <a:prstGeom prst="rect">
            <a:avLst/>
          </a:prstGeom>
          <a:solidFill>
            <a:srgbClr val="F8F9FA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2" name="Shape 27"/>
          <p:cNvSpPr/>
          <p:nvPr/>
        </p:nvSpPr>
        <p:spPr>
          <a:xfrm>
            <a:off x="4850606" y="992981"/>
            <a:ext cx="257175" cy="257175"/>
          </a:xfrm>
          <a:prstGeom prst="ellipse">
            <a:avLst/>
          </a:prstGeom>
          <a:solidFill>
            <a:srgbClr val="3498D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973" y="1057275"/>
            <a:ext cx="96441" cy="128588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5193506" y="1021556"/>
            <a:ext cx="221358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Experiment 2: Sensing the Light</a:t>
            </a:r>
            <a:endParaRPr lang="en-US" sz="1046" dirty="0"/>
          </a:p>
        </p:txBody>
      </p:sp>
      <p:sp>
        <p:nvSpPr>
          <p:cNvPr id="35" name="Text 29"/>
          <p:cNvSpPr/>
          <p:nvPr/>
        </p:nvSpPr>
        <p:spPr>
          <a:xfrm>
            <a:off x="4850606" y="1328738"/>
            <a:ext cx="5741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Objective:</a:t>
            </a:r>
            <a:endParaRPr lang="en-US" sz="837" dirty="0"/>
          </a:p>
        </p:txBody>
      </p:sp>
      <p:sp>
        <p:nvSpPr>
          <p:cNvPr id="36" name="Text 30"/>
          <p:cNvSpPr/>
          <p:nvPr/>
        </p:nvSpPr>
        <p:spPr>
          <a:xfrm>
            <a:off x="5424757" y="1328738"/>
            <a:ext cx="29156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Read an analog signal from the LDR (Light Dependent </a:t>
            </a:r>
            <a:endParaRPr lang="en-US" sz="837" dirty="0"/>
          </a:p>
        </p:txBody>
      </p:sp>
      <p:sp>
        <p:nvSpPr>
          <p:cNvPr id="37" name="Text 31"/>
          <p:cNvSpPr/>
          <p:nvPr/>
        </p:nvSpPr>
        <p:spPr>
          <a:xfrm>
            <a:off x="4850606" y="1500188"/>
            <a:ext cx="26537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Resistor) module to measure ambient light levels.</a:t>
            </a:r>
            <a:endParaRPr lang="en-US" sz="837" dirty="0"/>
          </a:p>
        </p:txBody>
      </p:sp>
      <p:sp>
        <p:nvSpPr>
          <p:cNvPr id="38" name="Text 32"/>
          <p:cNvSpPr/>
          <p:nvPr/>
        </p:nvSpPr>
        <p:spPr>
          <a:xfrm>
            <a:off x="4850606" y="1757363"/>
            <a:ext cx="755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Components:</a:t>
            </a:r>
            <a:endParaRPr lang="en-US" sz="837" dirty="0"/>
          </a:p>
        </p:txBody>
      </p:sp>
      <p:sp>
        <p:nvSpPr>
          <p:cNvPr id="39" name="Text 33"/>
          <p:cNvSpPr/>
          <p:nvPr/>
        </p:nvSpPr>
        <p:spPr>
          <a:xfrm>
            <a:off x="5022056" y="19788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ESP8266</a:t>
            </a:r>
            <a:endParaRPr lang="en-US" sz="837" dirty="0"/>
          </a:p>
        </p:txBody>
      </p:sp>
      <p:sp>
        <p:nvSpPr>
          <p:cNvPr id="40" name="Text 34"/>
          <p:cNvSpPr/>
          <p:nvPr/>
        </p:nvSpPr>
        <p:spPr>
          <a:xfrm>
            <a:off x="5022056" y="215026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Light Sensor Module</a:t>
            </a:r>
            <a:endParaRPr lang="en-US" sz="837" dirty="0"/>
          </a:p>
        </p:txBody>
      </p:sp>
      <p:sp>
        <p:nvSpPr>
          <p:cNvPr id="41" name="Text 35"/>
          <p:cNvSpPr/>
          <p:nvPr/>
        </p:nvSpPr>
        <p:spPr>
          <a:xfrm>
            <a:off x="5022056" y="2321719"/>
            <a:ext cx="37290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Male to Female Jumper Wires (3x)</a:t>
            </a:r>
            <a:endParaRPr lang="en-US" sz="837" dirty="0"/>
          </a:p>
        </p:txBody>
      </p:sp>
      <p:sp>
        <p:nvSpPr>
          <p:cNvPr id="42" name="Text 36"/>
          <p:cNvSpPr/>
          <p:nvPr/>
        </p:nvSpPr>
        <p:spPr>
          <a:xfrm>
            <a:off x="4850606" y="2586038"/>
            <a:ext cx="7397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Connections:</a:t>
            </a:r>
            <a:endParaRPr lang="en-US" sz="837" dirty="0"/>
          </a:p>
        </p:txBody>
      </p:sp>
      <p:sp>
        <p:nvSpPr>
          <p:cNvPr id="43" name="Shape 37"/>
          <p:cNvSpPr/>
          <p:nvPr/>
        </p:nvSpPr>
        <p:spPr>
          <a:xfrm>
            <a:off x="4854178" y="2861072"/>
            <a:ext cx="2051679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 38"/>
          <p:cNvSpPr/>
          <p:nvPr/>
        </p:nvSpPr>
        <p:spPr>
          <a:xfrm>
            <a:off x="4854178" y="2861072"/>
            <a:ext cx="2051679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Module Pin</a:t>
            </a:r>
            <a:endParaRPr lang="en-US" sz="837" dirty="0"/>
          </a:p>
        </p:txBody>
      </p:sp>
      <p:sp>
        <p:nvSpPr>
          <p:cNvPr id="45" name="Shape 39"/>
          <p:cNvSpPr/>
          <p:nvPr/>
        </p:nvSpPr>
        <p:spPr>
          <a:xfrm>
            <a:off x="6902565" y="2861072"/>
            <a:ext cx="1844957" cy="292894"/>
          </a:xfrm>
          <a:prstGeom prst="rect">
            <a:avLst/>
          </a:prstGeom>
          <a:solidFill>
            <a:srgbClr val="EBF5FB"/>
          </a:solidFill>
          <a:ln w="99">
            <a:solidFill>
              <a:srgbClr val="E0E0E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6" name="Text 40"/>
          <p:cNvSpPr/>
          <p:nvPr/>
        </p:nvSpPr>
        <p:spPr>
          <a:xfrm>
            <a:off x="6902565" y="2861072"/>
            <a:ext cx="1844957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NodeMCU Pin</a:t>
            </a:r>
            <a:endParaRPr lang="en-US" sz="837" dirty="0"/>
          </a:p>
        </p:txBody>
      </p:sp>
      <p:sp>
        <p:nvSpPr>
          <p:cNvPr id="47" name="Text 41"/>
          <p:cNvSpPr/>
          <p:nvPr/>
        </p:nvSpPr>
        <p:spPr>
          <a:xfrm>
            <a:off x="4854178" y="3146822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 (Analog)</a:t>
            </a:r>
            <a:endParaRPr lang="en-US" sz="837" dirty="0"/>
          </a:p>
        </p:txBody>
      </p:sp>
      <p:sp>
        <p:nvSpPr>
          <p:cNvPr id="48" name="Text 42"/>
          <p:cNvSpPr/>
          <p:nvPr/>
        </p:nvSpPr>
        <p:spPr>
          <a:xfrm>
            <a:off x="6906611" y="3146822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A0</a:t>
            </a:r>
            <a:endParaRPr lang="en-US" sz="837" dirty="0"/>
          </a:p>
        </p:txBody>
      </p:sp>
      <p:sp>
        <p:nvSpPr>
          <p:cNvPr id="49" name="Text 43"/>
          <p:cNvSpPr/>
          <p:nvPr/>
        </p:nvSpPr>
        <p:spPr>
          <a:xfrm>
            <a:off x="4854178" y="3439716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VCC / +</a:t>
            </a:r>
            <a:endParaRPr lang="en-US" sz="837" dirty="0"/>
          </a:p>
        </p:txBody>
      </p:sp>
      <p:sp>
        <p:nvSpPr>
          <p:cNvPr id="50" name="Text 44"/>
          <p:cNvSpPr/>
          <p:nvPr/>
        </p:nvSpPr>
        <p:spPr>
          <a:xfrm>
            <a:off x="6906611" y="3439716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3V3</a:t>
            </a:r>
            <a:endParaRPr lang="en-US" sz="837" dirty="0"/>
          </a:p>
        </p:txBody>
      </p:sp>
      <p:sp>
        <p:nvSpPr>
          <p:cNvPr id="51" name="Text 45"/>
          <p:cNvSpPr/>
          <p:nvPr/>
        </p:nvSpPr>
        <p:spPr>
          <a:xfrm>
            <a:off x="4854178" y="3732609"/>
            <a:ext cx="2052433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sp>
        <p:nvSpPr>
          <p:cNvPr id="52" name="Text 46"/>
          <p:cNvSpPr/>
          <p:nvPr/>
        </p:nvSpPr>
        <p:spPr>
          <a:xfrm>
            <a:off x="6906611" y="3732609"/>
            <a:ext cx="1840911" cy="292894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GND</a:t>
            </a:r>
            <a:endParaRPr lang="en-US" sz="837" dirty="0"/>
          </a:p>
        </p:txBody>
      </p:sp>
      <p:pic>
        <p:nvPicPr>
          <p:cNvPr id="5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3980" y="1506228"/>
            <a:ext cx="1343542" cy="1069094"/>
          </a:xfrm>
          <a:prstGeom prst="rect">
            <a:avLst/>
          </a:prstGeom>
        </p:spPr>
      </p:pic>
      <p:sp>
        <p:nvSpPr>
          <p:cNvPr id="54" name="Text 47"/>
          <p:cNvSpPr/>
          <p:nvPr/>
        </p:nvSpPr>
        <p:spPr>
          <a:xfrm>
            <a:off x="6177460" y="2655193"/>
            <a:ext cx="39004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LDR Light Sensor Module</a:t>
            </a:r>
            <a:endParaRPr lang="en-US" sz="732" dirty="0"/>
          </a:p>
        </p:txBody>
      </p:sp>
      <p:sp>
        <p:nvSpPr>
          <p:cNvPr id="55" name="Text 48"/>
          <p:cNvSpPr/>
          <p:nvPr/>
        </p:nvSpPr>
        <p:spPr>
          <a:xfrm>
            <a:off x="4871995" y="4119264"/>
            <a:ext cx="11055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 Outcome:</a:t>
            </a:r>
            <a:endParaRPr lang="en-US" sz="837" dirty="0"/>
          </a:p>
        </p:txBody>
      </p:sp>
      <p:sp>
        <p:nvSpPr>
          <p:cNvPr id="56" name="Text 49"/>
          <p:cNvSpPr/>
          <p:nvPr/>
        </p:nvSpPr>
        <p:spPr>
          <a:xfrm>
            <a:off x="4871995" y="4340720"/>
            <a:ext cx="390048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495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Serial Monitor will display light level readings. Cover the LDR with your hand to see the value increase (indicating darkness). Shine a light on it to see the value decrease.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2850</Words>
  <Application>Microsoft Macintosh PowerPoint</Application>
  <PresentationFormat>On-screen Show (16:9)</PresentationFormat>
  <Paragraphs>509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Noto Sans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Rimal Isaac</cp:lastModifiedBy>
  <cp:revision>16</cp:revision>
  <dcterms:created xsi:type="dcterms:W3CDTF">2025-07-15T09:05:21Z</dcterms:created>
  <dcterms:modified xsi:type="dcterms:W3CDTF">2025-07-16T11:31:37Z</dcterms:modified>
</cp:coreProperties>
</file>